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40E36C7-DBD8-4DB6-B738-E30093FB299B}">
  <a:tblStyle styleId="{C40E36C7-DBD8-4DB6-B738-E30093FB29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22" Type="http://schemas.openxmlformats.org/officeDocument/2006/relationships/slide" Target="slides/slide15.xml"/><Relationship Id="rId10" Type="http://schemas.openxmlformats.org/officeDocument/2006/relationships/slide" Target="slides/slide3.xml"/><Relationship Id="rId21" Type="http://schemas.openxmlformats.org/officeDocument/2006/relationships/slide" Target="slides/slide14.xml"/><Relationship Id="rId13" Type="http://schemas.openxmlformats.org/officeDocument/2006/relationships/slide" Target="slides/slide6.xml"/><Relationship Id="rId24" Type="http://schemas.openxmlformats.org/officeDocument/2006/relationships/slide" Target="slides/slide17.xml"/><Relationship Id="rId12" Type="http://schemas.openxmlformats.org/officeDocument/2006/relationships/slide" Target="slides/slide5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f24bd8fdd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5f24bd8fd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f6be6a7bf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6f6be6a7bf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f6be6a7bf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6f6be6a7bf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f6be6a7bf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6f6be6a7bf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6f6be6a7bf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6f6be6a7bf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f6be6a7bf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6f6be6a7bf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f6707e73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6f6707e7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f6707e73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6f6707e73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5f24bd8fdd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5f24bd8fdd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eac45f32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eac45f32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eac45f32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eac45f32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eac45f32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eac45f32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f6be6a7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f6be6a7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eac45f32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eac45f32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eac45f32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eac45f32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f24bd8fdd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f24bd8fdd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f6be6a7bf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f6be6a7bf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7" name="Google Shape;67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Rest of the slides">
  <p:cSld name="2_Rest of the slide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65126" y="190501"/>
            <a:ext cx="84138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Calibri"/>
              <a:buNone/>
              <a:defRPr b="1" i="0" sz="233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19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19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19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19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19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19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19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19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2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9" name="Google Shape;8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3" name="Google Shape;93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4" name="Google Shape;94;p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5" name="Google Shape;9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8" name="Google Shape;9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1" name="Google Shape;101;p2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2" name="Google Shape;10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hyperlink" Target="mailto:tb@ingenuity-inc.org" TargetMode="External"/><Relationship Id="rId5" Type="http://schemas.openxmlformats.org/officeDocument/2006/relationships/hyperlink" Target="mailto:cp@ingenuity-inc.org" TargetMode="External"/><Relationship Id="rId6" Type="http://schemas.openxmlformats.org/officeDocument/2006/relationships/hyperlink" Target="mailto:ss@ingenuity-inc.org" TargetMode="External"/><Relationship Id="rId7" Type="http://schemas.openxmlformats.org/officeDocument/2006/relationships/hyperlink" Target="mailto:ps@ingenuity-inc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2.png"/><Relationship Id="rId8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/>
          <p:nvPr/>
        </p:nvSpPr>
        <p:spPr>
          <a:xfrm>
            <a:off x="0" y="4187700"/>
            <a:ext cx="7493100" cy="9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6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artlook</a:t>
            </a:r>
            <a:r>
              <a:rPr b="1" lang="en" sz="26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 Houston</a:t>
            </a:r>
            <a:endParaRPr b="1" sz="26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Admin Training</a:t>
            </a:r>
            <a:endParaRPr b="1" sz="26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27"/>
          <p:cNvPicPr preferRelativeResize="0"/>
          <p:nvPr/>
        </p:nvPicPr>
        <p:blipFill rotWithShape="1">
          <a:blip r:embed="rId3">
            <a:alphaModFix/>
          </a:blip>
          <a:srcRect b="15116" l="0" r="0" t="16079"/>
          <a:stretch/>
        </p:blipFill>
        <p:spPr>
          <a:xfrm>
            <a:off x="0" y="0"/>
            <a:ext cx="9143999" cy="418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7"/>
          <p:cNvSpPr txBox="1"/>
          <p:nvPr/>
        </p:nvSpPr>
        <p:spPr>
          <a:xfrm>
            <a:off x="6408125" y="4483050"/>
            <a:ext cx="26472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October 24, 2019</a:t>
            </a:r>
            <a:endParaRPr b="1" sz="20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566" y="80966"/>
            <a:ext cx="2019600" cy="534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/>
          <p:nvPr/>
        </p:nvSpPr>
        <p:spPr>
          <a:xfrm>
            <a:off x="170425" y="195525"/>
            <a:ext cx="6282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Strategy Session</a:t>
            </a:r>
            <a:endParaRPr b="1" sz="32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0802" y="202975"/>
            <a:ext cx="1831800" cy="49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p36"/>
          <p:cNvCxnSpPr/>
          <p:nvPr/>
        </p:nvCxnSpPr>
        <p:spPr>
          <a:xfrm>
            <a:off x="259925" y="933525"/>
            <a:ext cx="5248500" cy="123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199" name="Google Shape;199;p36"/>
          <p:cNvSpPr txBox="1"/>
          <p:nvPr/>
        </p:nvSpPr>
        <p:spPr>
          <a:xfrm>
            <a:off x="107525" y="1078475"/>
            <a:ext cx="8622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Platform administration</a:t>
            </a:r>
            <a:endParaRPr sz="2400" u="sng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6"/>
          <p:cNvSpPr txBox="1"/>
          <p:nvPr/>
        </p:nvSpPr>
        <p:spPr>
          <a:xfrm>
            <a:off x="211050" y="1664075"/>
            <a:ext cx="8721900" cy="3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Who are the people and/or organizations responsible for administration of the artlook platform?</a:t>
            </a:r>
            <a:endParaRPr sz="20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What specific roles and responsibilities should be assigned to each person and/or organization?</a:t>
            </a:r>
            <a:endParaRPr sz="20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How will these people and/or </a:t>
            </a:r>
            <a:r>
              <a:rPr lang="en" sz="20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organizations</a:t>
            </a:r>
            <a:r>
              <a:rPr lang="en" sz="20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 communicate and collaborate with each other?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/>
          <p:nvPr/>
        </p:nvSpPr>
        <p:spPr>
          <a:xfrm>
            <a:off x="170425" y="195525"/>
            <a:ext cx="6282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Strategy Session</a:t>
            </a:r>
            <a:endParaRPr b="1" sz="32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0802" y="202975"/>
            <a:ext cx="1831800" cy="49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37"/>
          <p:cNvCxnSpPr/>
          <p:nvPr/>
        </p:nvCxnSpPr>
        <p:spPr>
          <a:xfrm>
            <a:off x="259925" y="933525"/>
            <a:ext cx="5248500" cy="123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08" name="Google Shape;208;p37"/>
          <p:cNvSpPr txBox="1"/>
          <p:nvPr/>
        </p:nvSpPr>
        <p:spPr>
          <a:xfrm>
            <a:off x="107525" y="1078475"/>
            <a:ext cx="8622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Survey respondents</a:t>
            </a:r>
            <a:endParaRPr sz="2400" u="sng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7"/>
          <p:cNvSpPr txBox="1"/>
          <p:nvPr/>
        </p:nvSpPr>
        <p:spPr>
          <a:xfrm>
            <a:off x="211050" y="1664075"/>
            <a:ext cx="8721900" cy="3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Who will complete the survey for each school? What challenges, if any, might this present?</a:t>
            </a:r>
            <a:endParaRPr sz="20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Will you need to implement processes for updating survey respondent information? Who will be responsible for this?</a:t>
            </a:r>
            <a:endParaRPr sz="20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What supports do your survey respondents need before, during, and after the survey launch?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/>
          <p:nvPr/>
        </p:nvSpPr>
        <p:spPr>
          <a:xfrm>
            <a:off x="170425" y="195525"/>
            <a:ext cx="6282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Strategy Session</a:t>
            </a:r>
            <a:endParaRPr b="1" sz="32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0802" y="202975"/>
            <a:ext cx="1831800" cy="49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38"/>
          <p:cNvCxnSpPr/>
          <p:nvPr/>
        </p:nvCxnSpPr>
        <p:spPr>
          <a:xfrm>
            <a:off x="259925" y="933525"/>
            <a:ext cx="5248500" cy="123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17" name="Google Shape;217;p38"/>
          <p:cNvSpPr txBox="1"/>
          <p:nvPr/>
        </p:nvSpPr>
        <p:spPr>
          <a:xfrm>
            <a:off x="107525" y="1078475"/>
            <a:ext cx="8622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School / district structure</a:t>
            </a:r>
            <a:endParaRPr sz="2400" u="sng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8"/>
          <p:cNvSpPr txBox="1"/>
          <p:nvPr/>
        </p:nvSpPr>
        <p:spPr>
          <a:xfrm>
            <a:off x="211050" y="1664075"/>
            <a:ext cx="8721900" cy="3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Do any school / district structures present challenges or complexity that should be considered?</a:t>
            </a:r>
            <a:endParaRPr sz="20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Will you administer the survey to any charter schools or alternative learning centers? Do these schools require special support or outreach?</a:t>
            </a:r>
            <a:endParaRPr sz="20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Are there any “multi-campus” schools in your district? How will you communicate about the survey to these schools?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/>
          <p:nvPr/>
        </p:nvSpPr>
        <p:spPr>
          <a:xfrm>
            <a:off x="170425" y="195525"/>
            <a:ext cx="6282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Strategy Session</a:t>
            </a:r>
            <a:endParaRPr b="1" sz="32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0802" y="202975"/>
            <a:ext cx="1831800" cy="49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" name="Google Shape;225;p39"/>
          <p:cNvCxnSpPr/>
          <p:nvPr/>
        </p:nvCxnSpPr>
        <p:spPr>
          <a:xfrm>
            <a:off x="259925" y="933525"/>
            <a:ext cx="5248500" cy="123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26" name="Google Shape;226;p39"/>
          <p:cNvSpPr txBox="1"/>
          <p:nvPr/>
        </p:nvSpPr>
        <p:spPr>
          <a:xfrm>
            <a:off x="107525" y="1078475"/>
            <a:ext cx="8622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Driving engagement</a:t>
            </a:r>
            <a:endParaRPr sz="2400" u="sng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9"/>
          <p:cNvSpPr txBox="1"/>
          <p:nvPr/>
        </p:nvSpPr>
        <p:spPr>
          <a:xfrm>
            <a:off x="211050" y="1664075"/>
            <a:ext cx="8721900" cy="3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What strategies can you use to ensure high engagement (i.e., high schools survey response rates)?</a:t>
            </a:r>
            <a:endParaRPr sz="20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Who will be responsible for developing and disseminating communications materials? How often will you send communications and reminders?</a:t>
            </a:r>
            <a:endParaRPr sz="20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What existing communications channels and forums can you use for raising awareness and educating stakeholders?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 txBox="1"/>
          <p:nvPr/>
        </p:nvSpPr>
        <p:spPr>
          <a:xfrm>
            <a:off x="170425" y="195525"/>
            <a:ext cx="2872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Goals Review</a:t>
            </a:r>
            <a:endParaRPr b="1" sz="32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0802" y="202975"/>
            <a:ext cx="1831800" cy="49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4" name="Google Shape;234;p40"/>
          <p:cNvCxnSpPr/>
          <p:nvPr/>
        </p:nvCxnSpPr>
        <p:spPr>
          <a:xfrm>
            <a:off x="259925" y="933525"/>
            <a:ext cx="5248500" cy="123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35" name="Google Shape;235;p40"/>
          <p:cNvSpPr txBox="1"/>
          <p:nvPr/>
        </p:nvSpPr>
        <p:spPr>
          <a:xfrm>
            <a:off x="259925" y="1307075"/>
            <a:ext cx="8622600" cy="8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Provide the coaching, tools, and resources that local project leaders need to galvanize support and ensure ongoing, wide-scale platform adoption.</a:t>
            </a:r>
            <a:endParaRPr sz="22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0"/>
          <p:cNvSpPr txBox="1"/>
          <p:nvPr/>
        </p:nvSpPr>
        <p:spPr>
          <a:xfrm>
            <a:off x="379875" y="2324325"/>
            <a:ext cx="8307600" cy="20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07B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Know the short-term and long-term artlook timeline for Maryland</a:t>
            </a:r>
            <a:endParaRPr sz="20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07B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Have a detailed understanding of how artlook works, both from the end user’s perspective and the admin’s perspective</a:t>
            </a:r>
            <a:endParaRPr sz="20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07B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Develop a shared understanding of each person’s role in platform administration and stakeholder engagement</a:t>
            </a:r>
            <a:endParaRPr sz="20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07B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Feel energized about the upcoming milestones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52400"/>
            <a:ext cx="8730697" cy="48387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52400"/>
            <a:ext cx="8747700" cy="48387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3"/>
          <p:cNvSpPr txBox="1"/>
          <p:nvPr/>
        </p:nvSpPr>
        <p:spPr>
          <a:xfrm>
            <a:off x="1438200" y="800575"/>
            <a:ext cx="6267600" cy="7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Questions and Discussion</a:t>
            </a:r>
            <a:endParaRPr b="1" sz="36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0802" y="202975"/>
            <a:ext cx="1831800" cy="49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Google Shape;253;p43"/>
          <p:cNvCxnSpPr/>
          <p:nvPr/>
        </p:nvCxnSpPr>
        <p:spPr>
          <a:xfrm>
            <a:off x="1947750" y="1660975"/>
            <a:ext cx="5248500" cy="123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54" name="Google Shape;254;p43"/>
          <p:cNvSpPr txBox="1"/>
          <p:nvPr/>
        </p:nvSpPr>
        <p:spPr>
          <a:xfrm>
            <a:off x="1235425" y="2145825"/>
            <a:ext cx="3433200" cy="21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Tom Bunting</a:t>
            </a:r>
            <a:endParaRPr b="1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Manager, Data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Strategy &amp; Products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tb@ingenuity-inc.org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Chloe Patton</a:t>
            </a:r>
            <a:endParaRPr b="1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Manager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cp@ingenuity-inc.org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5" name="Google Shape;255;p43"/>
          <p:cNvSpPr txBox="1"/>
          <p:nvPr/>
        </p:nvSpPr>
        <p:spPr>
          <a:xfrm>
            <a:off x="5325875" y="2145825"/>
            <a:ext cx="3000000" cy="21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Steve Shewfelt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Director, Data &amp; Research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ss@ingenuity-inc.org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Paul Sznewajs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Executive Director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ps@ingenuity-inc.org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/>
        </p:nvSpPr>
        <p:spPr>
          <a:xfrm>
            <a:off x="170425" y="195525"/>
            <a:ext cx="2872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b="1" sz="32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0802" y="202975"/>
            <a:ext cx="1831800" cy="49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8"/>
          <p:cNvSpPr txBox="1"/>
          <p:nvPr/>
        </p:nvSpPr>
        <p:spPr>
          <a:xfrm>
            <a:off x="682125" y="1234550"/>
            <a:ext cx="7320300" cy="34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07B"/>
              </a:buClr>
              <a:buSzPts val="2400"/>
              <a:buFont typeface="Calibri"/>
              <a:buChar char="●"/>
            </a:pPr>
            <a:r>
              <a:rPr b="1" lang="en" sz="24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Admin Training, 12:00pm - 3:00pm</a:t>
            </a:r>
            <a:endParaRPr b="1" sz="24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07B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artlook Admin Mindsets</a:t>
            </a:r>
            <a:endParaRPr sz="24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07B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Timeline</a:t>
            </a:r>
            <a:endParaRPr sz="24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07B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Site Configuration and Launch Checklist</a:t>
            </a:r>
            <a:endParaRPr sz="24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07B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Strategy Session</a:t>
            </a:r>
            <a:endParaRPr sz="24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07B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Technical training</a:t>
            </a:r>
            <a:endParaRPr sz="24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07B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Questions and discussion</a:t>
            </a:r>
            <a:endParaRPr sz="24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" name="Google Shape;118;p28"/>
          <p:cNvCxnSpPr/>
          <p:nvPr/>
        </p:nvCxnSpPr>
        <p:spPr>
          <a:xfrm>
            <a:off x="259925" y="933525"/>
            <a:ext cx="5248500" cy="123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lg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/>
          <p:nvPr/>
        </p:nvSpPr>
        <p:spPr>
          <a:xfrm>
            <a:off x="170425" y="195525"/>
            <a:ext cx="2872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Goals</a:t>
            </a:r>
            <a:endParaRPr b="1" sz="32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0802" y="202975"/>
            <a:ext cx="1831800" cy="49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29"/>
          <p:cNvCxnSpPr/>
          <p:nvPr/>
        </p:nvCxnSpPr>
        <p:spPr>
          <a:xfrm>
            <a:off x="259925" y="933525"/>
            <a:ext cx="5248500" cy="123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126" name="Google Shape;126;p29"/>
          <p:cNvSpPr txBox="1"/>
          <p:nvPr/>
        </p:nvSpPr>
        <p:spPr>
          <a:xfrm>
            <a:off x="259925" y="1307075"/>
            <a:ext cx="8622600" cy="8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Provide the coaching, tools, and resources that local project leaders need to galvanize support and ensure ongoing, wide-scale platform engagement.</a:t>
            </a:r>
            <a:endParaRPr sz="22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9"/>
          <p:cNvSpPr txBox="1"/>
          <p:nvPr/>
        </p:nvSpPr>
        <p:spPr>
          <a:xfrm>
            <a:off x="379875" y="2552925"/>
            <a:ext cx="8307600" cy="22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07B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Know the short-term and long-term artlook timeline for Houston</a:t>
            </a:r>
            <a:endParaRPr sz="20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07B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Have a detailed understanding of how artlook works, both from the end user’s perspective and the admin’s perspective</a:t>
            </a:r>
            <a:endParaRPr sz="20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07B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Develop a shared understanding of each person’s role in platform administration and stakeholder engagement</a:t>
            </a:r>
            <a:endParaRPr sz="20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07B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Feel energized about the upcoming milestones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/>
          <p:nvPr/>
        </p:nvSpPr>
        <p:spPr>
          <a:xfrm>
            <a:off x="516300" y="1455250"/>
            <a:ext cx="8111400" cy="28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What are </a:t>
            </a:r>
            <a:r>
              <a:rPr b="1" i="1" lang="en" sz="28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b="1" lang="en" sz="28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 goals for this meeting?</a:t>
            </a:r>
            <a:endParaRPr b="1" sz="28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I have questions / am curious about _________________.</a:t>
            </a:r>
            <a:endParaRPr i="1" sz="24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Today will be successful if _________________.</a:t>
            </a:r>
            <a:endParaRPr i="1" sz="24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0802" y="202975"/>
            <a:ext cx="1831800" cy="49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30"/>
          <p:cNvCxnSpPr/>
          <p:nvPr/>
        </p:nvCxnSpPr>
        <p:spPr>
          <a:xfrm>
            <a:off x="259925" y="933525"/>
            <a:ext cx="5248500" cy="123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135" name="Google Shape;135;p30"/>
          <p:cNvSpPr txBox="1"/>
          <p:nvPr/>
        </p:nvSpPr>
        <p:spPr>
          <a:xfrm>
            <a:off x="170425" y="195525"/>
            <a:ext cx="2872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Goals</a:t>
            </a:r>
            <a:endParaRPr b="1" sz="32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1"/>
          <p:cNvSpPr txBox="1"/>
          <p:nvPr/>
        </p:nvSpPr>
        <p:spPr>
          <a:xfrm>
            <a:off x="170425" y="195525"/>
            <a:ext cx="4527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artlook Admin Mindsets</a:t>
            </a:r>
            <a:endParaRPr b="1" sz="30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1" name="Google Shape;141;p31"/>
          <p:cNvCxnSpPr/>
          <p:nvPr/>
        </p:nvCxnSpPr>
        <p:spPr>
          <a:xfrm>
            <a:off x="259925" y="933525"/>
            <a:ext cx="5248500" cy="12300"/>
          </a:xfrm>
          <a:prstGeom prst="straightConnector1">
            <a:avLst/>
          </a:prstGeom>
          <a:noFill/>
          <a:ln cap="flat" cmpd="sng" w="19050">
            <a:solidFill>
              <a:srgbClr val="0097A7"/>
            </a:solidFill>
            <a:prstDash val="lgDash"/>
            <a:round/>
            <a:headEnd len="med" w="med" type="none"/>
            <a:tailEnd len="med" w="med" type="none"/>
          </a:ln>
        </p:spPr>
      </p:cxnSp>
      <p:pic>
        <p:nvPicPr>
          <p:cNvPr id="142" name="Google Shape;1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0802" y="202975"/>
            <a:ext cx="1831800" cy="494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31"/>
          <p:cNvGrpSpPr/>
          <p:nvPr/>
        </p:nvGrpSpPr>
        <p:grpSpPr>
          <a:xfrm>
            <a:off x="822850" y="1056000"/>
            <a:ext cx="1669500" cy="2120250"/>
            <a:chOff x="822850" y="1056000"/>
            <a:chExt cx="1669500" cy="2120250"/>
          </a:xfrm>
        </p:grpSpPr>
        <p:pic>
          <p:nvPicPr>
            <p:cNvPr id="144" name="Google Shape;144;p31"/>
            <p:cNvPicPr preferRelativeResize="0"/>
            <p:nvPr/>
          </p:nvPicPr>
          <p:blipFill rotWithShape="1">
            <a:blip r:embed="rId4">
              <a:alphaModFix/>
            </a:blip>
            <a:srcRect b="12709" l="5416" r="4452" t="0"/>
            <a:stretch/>
          </p:blipFill>
          <p:spPr>
            <a:xfrm>
              <a:off x="917076" y="1056000"/>
              <a:ext cx="1511258" cy="1463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31"/>
            <p:cNvSpPr txBox="1"/>
            <p:nvPr/>
          </p:nvSpPr>
          <p:spPr>
            <a:xfrm>
              <a:off x="822850" y="2441550"/>
              <a:ext cx="1669500" cy="73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 sz="1800">
                  <a:solidFill>
                    <a:srgbClr val="1D407B"/>
                  </a:solidFill>
                  <a:latin typeface="Calibri"/>
                  <a:ea typeface="Calibri"/>
                  <a:cs typeface="Calibri"/>
                  <a:sym typeface="Calibri"/>
                </a:rPr>
                <a:t>Understanding “end users”</a:t>
              </a:r>
              <a:endParaRPr b="1" i="1" sz="18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" name="Google Shape;146;p31"/>
          <p:cNvGrpSpPr/>
          <p:nvPr/>
        </p:nvGrpSpPr>
        <p:grpSpPr>
          <a:xfrm>
            <a:off x="4027050" y="1074863"/>
            <a:ext cx="1394700" cy="2123587"/>
            <a:chOff x="4027050" y="1074863"/>
            <a:chExt cx="1394700" cy="2123587"/>
          </a:xfrm>
        </p:grpSpPr>
        <p:pic>
          <p:nvPicPr>
            <p:cNvPr id="147" name="Google Shape;147;p31"/>
            <p:cNvPicPr preferRelativeResize="0"/>
            <p:nvPr/>
          </p:nvPicPr>
          <p:blipFill rotWithShape="1">
            <a:blip r:embed="rId5">
              <a:alphaModFix/>
            </a:blip>
            <a:srcRect b="14573" l="11229" r="9800" t="0"/>
            <a:stretch/>
          </p:blipFill>
          <p:spPr>
            <a:xfrm>
              <a:off x="4100650" y="1074863"/>
              <a:ext cx="1296524" cy="1402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31"/>
            <p:cNvSpPr txBox="1"/>
            <p:nvPr/>
          </p:nvSpPr>
          <p:spPr>
            <a:xfrm>
              <a:off x="4027050" y="2419350"/>
              <a:ext cx="1394700" cy="77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 sz="1800">
                  <a:solidFill>
                    <a:srgbClr val="1D407B"/>
                  </a:solidFill>
                  <a:latin typeface="Calibri"/>
                  <a:ea typeface="Calibri"/>
                  <a:cs typeface="Calibri"/>
                  <a:sym typeface="Calibri"/>
                </a:rPr>
                <a:t>Problem solving</a:t>
              </a:r>
              <a:endParaRPr b="1" i="1" sz="18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31"/>
          <p:cNvGrpSpPr/>
          <p:nvPr/>
        </p:nvGrpSpPr>
        <p:grpSpPr>
          <a:xfrm>
            <a:off x="6804050" y="1082300"/>
            <a:ext cx="1470899" cy="2192350"/>
            <a:chOff x="6804050" y="1082300"/>
            <a:chExt cx="1470899" cy="2192350"/>
          </a:xfrm>
        </p:grpSpPr>
        <p:pic>
          <p:nvPicPr>
            <p:cNvPr id="150" name="Google Shape;150;p31"/>
            <p:cNvPicPr preferRelativeResize="0"/>
            <p:nvPr/>
          </p:nvPicPr>
          <p:blipFill rotWithShape="1">
            <a:blip r:embed="rId6">
              <a:alphaModFix/>
            </a:blip>
            <a:srcRect b="14022" l="13475" r="13086" t="0"/>
            <a:stretch/>
          </p:blipFill>
          <p:spPr>
            <a:xfrm>
              <a:off x="6978425" y="1082300"/>
              <a:ext cx="1296524" cy="15178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31"/>
            <p:cNvSpPr txBox="1"/>
            <p:nvPr/>
          </p:nvSpPr>
          <p:spPr>
            <a:xfrm>
              <a:off x="6804050" y="2495550"/>
              <a:ext cx="1394700" cy="77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 sz="1800">
                  <a:solidFill>
                    <a:srgbClr val="1D407B"/>
                  </a:solidFill>
                  <a:latin typeface="Calibri"/>
                  <a:ea typeface="Calibri"/>
                  <a:cs typeface="Calibri"/>
                  <a:sym typeface="Calibri"/>
                </a:rPr>
                <a:t>Strategic thinking</a:t>
              </a:r>
              <a:endParaRPr b="1" i="1" sz="18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31"/>
          <p:cNvGrpSpPr/>
          <p:nvPr/>
        </p:nvGrpSpPr>
        <p:grpSpPr>
          <a:xfrm>
            <a:off x="2289800" y="2989022"/>
            <a:ext cx="1831800" cy="1921878"/>
            <a:chOff x="2289800" y="2989022"/>
            <a:chExt cx="1831800" cy="1921878"/>
          </a:xfrm>
        </p:grpSpPr>
        <p:pic>
          <p:nvPicPr>
            <p:cNvPr id="153" name="Google Shape;153;p31"/>
            <p:cNvPicPr preferRelativeResize="0"/>
            <p:nvPr/>
          </p:nvPicPr>
          <p:blipFill rotWithShape="1">
            <a:blip r:embed="rId7">
              <a:alphaModFix/>
            </a:blip>
            <a:srcRect b="18665" l="9082" r="0" t="6701"/>
            <a:stretch/>
          </p:blipFill>
          <p:spPr>
            <a:xfrm>
              <a:off x="2289800" y="2989022"/>
              <a:ext cx="1831800" cy="15036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31"/>
            <p:cNvSpPr txBox="1"/>
            <p:nvPr/>
          </p:nvSpPr>
          <p:spPr>
            <a:xfrm>
              <a:off x="2579600" y="4416500"/>
              <a:ext cx="1394700" cy="49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 sz="1800">
                  <a:solidFill>
                    <a:srgbClr val="1D407B"/>
                  </a:solidFill>
                  <a:latin typeface="Calibri"/>
                  <a:ea typeface="Calibri"/>
                  <a:cs typeface="Calibri"/>
                  <a:sym typeface="Calibri"/>
                </a:rPr>
                <a:t>Adaptability</a:t>
              </a:r>
              <a:endParaRPr b="1" i="1" sz="18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" name="Google Shape;155;p31"/>
          <p:cNvGrpSpPr/>
          <p:nvPr/>
        </p:nvGrpSpPr>
        <p:grpSpPr>
          <a:xfrm>
            <a:off x="5068075" y="2832066"/>
            <a:ext cx="2280600" cy="2275184"/>
            <a:chOff x="5144275" y="2755866"/>
            <a:chExt cx="2280600" cy="2275184"/>
          </a:xfrm>
        </p:grpSpPr>
        <p:pic>
          <p:nvPicPr>
            <p:cNvPr id="156" name="Google Shape;156;p31"/>
            <p:cNvPicPr preferRelativeResize="0"/>
            <p:nvPr/>
          </p:nvPicPr>
          <p:blipFill rotWithShape="1">
            <a:blip r:embed="rId8">
              <a:alphaModFix/>
            </a:blip>
            <a:srcRect b="15810" l="17233" r="19778" t="0"/>
            <a:stretch/>
          </p:blipFill>
          <p:spPr>
            <a:xfrm>
              <a:off x="5660825" y="2755866"/>
              <a:ext cx="1220312" cy="16310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31"/>
            <p:cNvSpPr txBox="1"/>
            <p:nvPr/>
          </p:nvSpPr>
          <p:spPr>
            <a:xfrm>
              <a:off x="5144275" y="4296350"/>
              <a:ext cx="2280600" cy="73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 sz="1800">
                  <a:solidFill>
                    <a:srgbClr val="1D407B"/>
                  </a:solidFill>
                  <a:latin typeface="Calibri"/>
                  <a:ea typeface="Calibri"/>
                  <a:cs typeface="Calibri"/>
                  <a:sym typeface="Calibri"/>
                </a:rPr>
                <a:t>Portal proficiency</a:t>
              </a:r>
              <a:endParaRPr b="1" i="1" sz="18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/>
          <p:nvPr/>
        </p:nvSpPr>
        <p:spPr>
          <a:xfrm>
            <a:off x="336125" y="1041850"/>
            <a:ext cx="89094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Y1: Initial platform configuration, socialization, and launch</a:t>
            </a:r>
            <a:endParaRPr b="1" sz="24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0802" y="202975"/>
            <a:ext cx="1831800" cy="49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2"/>
          <p:cNvSpPr txBox="1"/>
          <p:nvPr/>
        </p:nvSpPr>
        <p:spPr>
          <a:xfrm>
            <a:off x="170425" y="195525"/>
            <a:ext cx="5248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artlook Houston Timeline</a:t>
            </a:r>
            <a:endParaRPr b="1" sz="32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5" name="Google Shape;165;p32"/>
          <p:cNvCxnSpPr/>
          <p:nvPr/>
        </p:nvCxnSpPr>
        <p:spPr>
          <a:xfrm>
            <a:off x="259925" y="933525"/>
            <a:ext cx="5248500" cy="123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lgDash"/>
            <a:round/>
            <a:headEnd len="med" w="med" type="none"/>
            <a:tailEnd len="med" w="med" type="none"/>
          </a:ln>
        </p:spPr>
      </p:cxnSp>
      <p:graphicFrame>
        <p:nvGraphicFramePr>
          <p:cNvPr id="166" name="Google Shape;166;p32"/>
          <p:cNvGraphicFramePr/>
          <p:nvPr/>
        </p:nvGraphicFramePr>
        <p:xfrm>
          <a:off x="286863" y="1720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{C40E36C7-DBD8-4DB6-B738-E30093FB299B}</a:tableStyleId>
              </a:tblPr>
              <a:tblGrid>
                <a:gridCol w="3150100"/>
                <a:gridCol w="54201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Ongoing</a:t>
                      </a:r>
                      <a:endParaRPr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1D40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1D407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Stakeholder engagement and platform socialization</a:t>
                      </a:r>
                      <a:endParaRPr sz="2000">
                        <a:solidFill>
                          <a:srgbClr val="1D407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October 29 - November 8</a:t>
                      </a:r>
                      <a:endParaRPr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1D40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1D407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Houston site configurations (i.e., integrate branding, upload data, deploy to production) </a:t>
                      </a:r>
                      <a:endParaRPr sz="2000">
                        <a:solidFill>
                          <a:srgbClr val="1D407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Week of November 11</a:t>
                      </a:r>
                      <a:endParaRPr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1D40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1D407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Partner / school portal soft launch</a:t>
                      </a:r>
                      <a:endParaRPr sz="2000">
                        <a:solidFill>
                          <a:srgbClr val="1D407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TBD</a:t>
                      </a:r>
                      <a:endParaRPr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1D40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1D407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Partner / school portal full, public launch </a:t>
                      </a:r>
                      <a:endParaRPr sz="2000">
                        <a:solidFill>
                          <a:srgbClr val="1D407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Early 2020</a:t>
                      </a:r>
                      <a:endParaRPr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1D40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1D407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Map launch</a:t>
                      </a:r>
                      <a:endParaRPr sz="2000">
                        <a:solidFill>
                          <a:srgbClr val="1D407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0802" y="202975"/>
            <a:ext cx="1831800" cy="49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3"/>
          <p:cNvSpPr txBox="1"/>
          <p:nvPr/>
        </p:nvSpPr>
        <p:spPr>
          <a:xfrm>
            <a:off x="336125" y="1041850"/>
            <a:ext cx="77283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Y2: Begin yearly cadence of activities</a:t>
            </a:r>
            <a:endParaRPr b="1" sz="24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3" name="Google Shape;173;p33"/>
          <p:cNvCxnSpPr/>
          <p:nvPr/>
        </p:nvCxnSpPr>
        <p:spPr>
          <a:xfrm>
            <a:off x="259925" y="933525"/>
            <a:ext cx="5248500" cy="123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lgDash"/>
            <a:round/>
            <a:headEnd len="med" w="med" type="none"/>
            <a:tailEnd len="med" w="med" type="none"/>
          </a:ln>
        </p:spPr>
      </p:cxnSp>
      <p:graphicFrame>
        <p:nvGraphicFramePr>
          <p:cNvPr id="174" name="Google Shape;174;p33"/>
          <p:cNvGraphicFramePr/>
          <p:nvPr/>
        </p:nvGraphicFramePr>
        <p:xfrm>
          <a:off x="296388" y="1720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{C40E36C7-DBD8-4DB6-B738-E30093FB299B}</a:tableStyleId>
              </a:tblPr>
              <a:tblGrid>
                <a:gridCol w="2228650"/>
                <a:gridCol w="63225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Early 2020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1D40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1D407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Launch public-facing map</a:t>
                      </a:r>
                      <a:endParaRPr sz="2000">
                        <a:solidFill>
                          <a:srgbClr val="1D407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1D407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Retrospective + Y2 Planning</a:t>
                      </a:r>
                      <a:endParaRPr sz="2000">
                        <a:solidFill>
                          <a:srgbClr val="1D407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Spring 2020 -</a:t>
                      </a:r>
                      <a:endParaRPr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Fall 2021 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1D40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1D407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AGC Exchange -- early 2020</a:t>
                      </a:r>
                      <a:endParaRPr sz="2000">
                        <a:solidFill>
                          <a:srgbClr val="1D407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1D407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2 data collection -- late spring to summer 2020</a:t>
                      </a:r>
                      <a:endParaRPr sz="2000">
                        <a:solidFill>
                          <a:srgbClr val="1D407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1D407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Updated Year 2 artlook map -- early fall 2020</a:t>
                      </a:r>
                      <a:endParaRPr sz="2000">
                        <a:solidFill>
                          <a:srgbClr val="1D407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1D407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1D407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AGC Exchange -- early 2021</a:t>
                      </a:r>
                      <a:endParaRPr sz="2000">
                        <a:solidFill>
                          <a:srgbClr val="1D407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1D407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3 data collection -- late spring to summer 2021</a:t>
                      </a:r>
                      <a:endParaRPr sz="2000">
                        <a:solidFill>
                          <a:srgbClr val="1D407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1D407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Updated Year 3 artlook map -- early fall 2021</a:t>
                      </a:r>
                      <a:endParaRPr i="1" sz="2000">
                        <a:solidFill>
                          <a:srgbClr val="1D407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5" name="Google Shape;175;p33"/>
          <p:cNvSpPr txBox="1"/>
          <p:nvPr/>
        </p:nvSpPr>
        <p:spPr>
          <a:xfrm>
            <a:off x="170425" y="195525"/>
            <a:ext cx="5248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artlook Houston Timeline</a:t>
            </a:r>
            <a:endParaRPr b="1" sz="32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/>
          <p:nvPr/>
        </p:nvSpPr>
        <p:spPr>
          <a:xfrm>
            <a:off x="94225" y="195525"/>
            <a:ext cx="7137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Site Configuration and Launch Checklist</a:t>
            </a:r>
            <a:endParaRPr b="1" sz="32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0802" y="202975"/>
            <a:ext cx="1831800" cy="49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34"/>
          <p:cNvCxnSpPr/>
          <p:nvPr/>
        </p:nvCxnSpPr>
        <p:spPr>
          <a:xfrm>
            <a:off x="183725" y="933525"/>
            <a:ext cx="5248500" cy="123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183" name="Google Shape;183;p34"/>
          <p:cNvSpPr txBox="1"/>
          <p:nvPr/>
        </p:nvSpPr>
        <p:spPr>
          <a:xfrm>
            <a:off x="265800" y="1197200"/>
            <a:ext cx="8307600" cy="36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07B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Provide final schools and partners data</a:t>
            </a:r>
            <a:endParaRPr sz="22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07B"/>
              </a:buClr>
              <a:buSzPts val="2200"/>
              <a:buFont typeface="Calibri"/>
              <a:buChar char="○"/>
            </a:pPr>
            <a:r>
              <a:rPr lang="en" sz="22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Schools</a:t>
            </a:r>
            <a:endParaRPr sz="22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07B"/>
              </a:buClr>
              <a:buSzPts val="2200"/>
              <a:buFont typeface="Calibri"/>
              <a:buChar char="■"/>
            </a:pPr>
            <a:r>
              <a:rPr lang="en" sz="22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General information</a:t>
            </a:r>
            <a:endParaRPr sz="22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07B"/>
              </a:buClr>
              <a:buSzPts val="2200"/>
              <a:buFont typeface="Calibri"/>
              <a:buChar char="■"/>
            </a:pPr>
            <a:r>
              <a:rPr lang="en" sz="22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Survey respondent</a:t>
            </a:r>
            <a:endParaRPr sz="22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07B"/>
              </a:buClr>
              <a:buSzPts val="2200"/>
              <a:buFont typeface="Calibri"/>
              <a:buChar char="■"/>
            </a:pPr>
            <a:r>
              <a:rPr lang="en" sz="22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Staffing</a:t>
            </a:r>
            <a:endParaRPr sz="22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07B"/>
              </a:buClr>
              <a:buSzPts val="2200"/>
              <a:buFont typeface="Calibri"/>
              <a:buChar char="■"/>
            </a:pPr>
            <a:r>
              <a:rPr lang="en" sz="22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Courses</a:t>
            </a:r>
            <a:endParaRPr sz="22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07B"/>
              </a:buClr>
              <a:buSzPts val="2200"/>
              <a:buFont typeface="Calibri"/>
              <a:buChar char="○"/>
            </a:pPr>
            <a:r>
              <a:rPr lang="en" sz="22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Partners</a:t>
            </a:r>
            <a:endParaRPr sz="22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07B"/>
              </a:buClr>
              <a:buSzPts val="2200"/>
              <a:buFont typeface="Calibri"/>
              <a:buChar char="■"/>
            </a:pPr>
            <a:r>
              <a:rPr lang="en" sz="22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General information</a:t>
            </a:r>
            <a:endParaRPr sz="22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07B"/>
              </a:buClr>
              <a:buSzPts val="2200"/>
              <a:buFont typeface="Calibri"/>
              <a:buChar char="■"/>
            </a:pPr>
            <a:r>
              <a:rPr lang="en" sz="22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Contacts</a:t>
            </a:r>
            <a:endParaRPr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0802" y="202975"/>
            <a:ext cx="1831800" cy="49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p35"/>
          <p:cNvCxnSpPr/>
          <p:nvPr/>
        </p:nvCxnSpPr>
        <p:spPr>
          <a:xfrm>
            <a:off x="259925" y="933525"/>
            <a:ext cx="5248500" cy="123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190" name="Google Shape;190;p35"/>
          <p:cNvSpPr txBox="1"/>
          <p:nvPr/>
        </p:nvSpPr>
        <p:spPr>
          <a:xfrm>
            <a:off x="265800" y="1121000"/>
            <a:ext cx="8307600" cy="3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07B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Confirm artlook whitelisting with school district</a:t>
            </a:r>
            <a:endParaRPr sz="21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07B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Finalize artlook Houston branding</a:t>
            </a:r>
            <a:endParaRPr sz="21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07B"/>
              </a:buClr>
              <a:buSzPts val="2100"/>
              <a:buFont typeface="Calibri"/>
              <a:buChar char="○"/>
            </a:pPr>
            <a:r>
              <a:rPr lang="en" sz="21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Round 1 feedback</a:t>
            </a:r>
            <a:endParaRPr sz="21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07B"/>
              </a:buClr>
              <a:buSzPts val="2100"/>
              <a:buFont typeface="Calibri"/>
              <a:buChar char="○"/>
            </a:pPr>
            <a:r>
              <a:rPr lang="en" sz="21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Round 2 feedback</a:t>
            </a:r>
            <a:endParaRPr sz="21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07B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Determine initial schools survey close date</a:t>
            </a:r>
            <a:endParaRPr sz="21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07B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Ingenuity integrates Houston configurations and uploads data</a:t>
            </a:r>
            <a:endParaRPr sz="21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07B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Ingenuity tests Houston staging site and then deploys to production</a:t>
            </a:r>
            <a:endParaRPr sz="21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07B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Ingenuity provides Houston claim account URLs</a:t>
            </a:r>
            <a:endParaRPr sz="21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07B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Organize school / partner portal soft launch</a:t>
            </a:r>
            <a:endParaRPr sz="21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07B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Organize school / partner full, public launch</a:t>
            </a:r>
            <a:endParaRPr sz="21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5"/>
          <p:cNvSpPr txBox="1"/>
          <p:nvPr/>
        </p:nvSpPr>
        <p:spPr>
          <a:xfrm>
            <a:off x="94225" y="195525"/>
            <a:ext cx="7137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1D407B"/>
                </a:solidFill>
                <a:latin typeface="Calibri"/>
                <a:ea typeface="Calibri"/>
                <a:cs typeface="Calibri"/>
                <a:sym typeface="Calibri"/>
              </a:rPr>
              <a:t>Site Configuration and Launch Checklist</a:t>
            </a:r>
            <a:endParaRPr b="1" sz="3200">
              <a:solidFill>
                <a:srgbClr val="1D40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