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i="1"/>
          </a:p>
        </p:txBody>
      </p:sp>
      <p:sp>
        <p:nvSpPr>
          <p:cNvPr id="324" name="Google Shape;324;p5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p57:notes"/>
          <p:cNvSpPr txBox="1"/>
          <p:nvPr>
            <p:ph idx="1" type="body"/>
          </p:nvPr>
        </p:nvSpPr>
        <p:spPr>
          <a:xfrm>
            <a:off x="701993" y="4478476"/>
            <a:ext cx="5615940" cy="3664208"/>
          </a:xfrm>
          <a:prstGeom prst="rect">
            <a:avLst/>
          </a:prstGeom>
          <a:noFill/>
          <a:ln>
            <a:noFill/>
          </a:ln>
        </p:spPr>
        <p:txBody>
          <a:bodyPr anchorCtr="0" anchor="t" bIns="46625" lIns="93275" spcFirstLastPara="1" rIns="93275" wrap="square" tIns="466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364" name="Google Shape;364;p57:notes"/>
          <p:cNvSpPr/>
          <p:nvPr>
            <p:ph idx="2" type="sldImg"/>
          </p:nvPr>
        </p:nvSpPr>
        <p:spPr>
          <a:xfrm>
            <a:off x="719138" y="1163638"/>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p48:notes"/>
          <p:cNvSpPr/>
          <p:nvPr>
            <p:ph idx="2" type="sldImg"/>
          </p:nvPr>
        </p:nvSpPr>
        <p:spPr>
          <a:xfrm>
            <a:off x="401638" y="681038"/>
            <a:ext cx="6045200" cy="34020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48:notes"/>
          <p:cNvSpPr txBox="1"/>
          <p:nvPr>
            <p:ph idx="1" type="body"/>
          </p:nvPr>
        </p:nvSpPr>
        <p:spPr>
          <a:xfrm>
            <a:off x="684869" y="4310799"/>
            <a:ext cx="5478956" cy="4083914"/>
          </a:xfrm>
          <a:prstGeom prst="rect">
            <a:avLst/>
          </a:prstGeom>
          <a:noFill/>
          <a:ln>
            <a:noFill/>
          </a:ln>
        </p:spPr>
        <p:txBody>
          <a:bodyPr anchorCtr="0" anchor="t" bIns="90450" lIns="90450" spcFirstLastPara="1" rIns="90450" wrap="square" tIns="90450">
            <a:noAutofit/>
          </a:bodyPr>
          <a:lstStyle/>
          <a:p>
            <a:pPr indent="0" lvl="0" marL="0" rtl="0" algn="l">
              <a:lnSpc>
                <a:spcPct val="100000"/>
              </a:lnSpc>
              <a:spcBef>
                <a:spcPts val="0"/>
              </a:spcBef>
              <a:spcAft>
                <a:spcPts val="0"/>
              </a:spcAft>
              <a:buNone/>
            </a:pPr>
            <a:r>
              <a:rPr lang="en-US">
                <a:solidFill>
                  <a:schemeClr val="dk1"/>
                </a:solidFill>
                <a:latin typeface="Calibri"/>
                <a:ea typeface="Calibri"/>
                <a:cs typeface="Calibri"/>
                <a:sym typeface="Calibri"/>
              </a:rPr>
              <a:t>There are three things artlook does to support our community’s vision for collective impact:</a:t>
            </a:r>
            <a:endParaRPr>
              <a:solidFill>
                <a:schemeClr val="dk1"/>
              </a:solidFill>
              <a:latin typeface="Calibri"/>
              <a:ea typeface="Calibri"/>
              <a:cs typeface="Calibri"/>
              <a:sym typeface="Calibri"/>
            </a:endParaRPr>
          </a:p>
          <a:p>
            <a:pPr indent="0" lvl="0" marL="457200" rtl="0" algn="l">
              <a:lnSpc>
                <a:spcPct val="100000"/>
              </a:lnSpc>
              <a:spcBef>
                <a:spcPts val="0"/>
              </a:spcBef>
              <a:spcAft>
                <a:spcPts val="0"/>
              </a:spcAft>
              <a:buNone/>
            </a:pP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5285" lvl="0" marL="452353" rtl="0" algn="l">
              <a:lnSpc>
                <a:spcPct val="115000"/>
              </a:lnSpc>
              <a:spcBef>
                <a:spcPts val="0"/>
              </a:spcBef>
              <a:spcAft>
                <a:spcPts val="0"/>
              </a:spcAft>
              <a:buClr>
                <a:schemeClr val="dk1"/>
              </a:buClr>
              <a:buSzPts val="1100"/>
              <a:buFont typeface="Calibri"/>
              <a:buAutoNum type="arabicPeriod"/>
            </a:pPr>
            <a:r>
              <a:rPr lang="en-US" u="sng">
                <a:solidFill>
                  <a:schemeClr val="dk1"/>
                </a:solidFill>
                <a:latin typeface="Calibri"/>
                <a:ea typeface="Calibri"/>
                <a:cs typeface="Calibri"/>
                <a:sym typeface="Calibri"/>
              </a:rPr>
              <a:t>Drive change on the ground</a:t>
            </a:r>
            <a:r>
              <a:rPr lang="en-US">
                <a:solidFill>
                  <a:schemeClr val="dk1"/>
                </a:solidFill>
                <a:latin typeface="Calibri"/>
                <a:ea typeface="Calibri"/>
                <a:cs typeface="Calibri"/>
                <a:sym typeface="Calibri"/>
              </a:rPr>
              <a:t>: This is all about providing tools and resources to our “on the ground” stakeholders—including teachers, principals, and program managers at local arts education organizations— to help them to their jobs better. One of the important use cases here is that teachers can (1) identify a gap in arts education at their school, then (2) go to artlook to search for the programming, resources, or professional development they need to address that gap.</a:t>
            </a:r>
            <a:endParaRPr>
              <a:solidFill>
                <a:schemeClr val="dk1"/>
              </a:solidFill>
              <a:latin typeface="Calibri"/>
              <a:ea typeface="Calibri"/>
              <a:cs typeface="Calibri"/>
              <a:sym typeface="Calibri"/>
            </a:endParaRPr>
          </a:p>
          <a:p>
            <a:pPr indent="-295285" lvl="0" marL="452353" rtl="0" algn="l">
              <a:lnSpc>
                <a:spcPct val="115000"/>
              </a:lnSpc>
              <a:spcBef>
                <a:spcPts val="0"/>
              </a:spcBef>
              <a:spcAft>
                <a:spcPts val="0"/>
              </a:spcAft>
              <a:buClr>
                <a:schemeClr val="dk1"/>
              </a:buClr>
              <a:buSzPts val="1100"/>
              <a:buFont typeface="Calibri"/>
              <a:buAutoNum type="arabicPeriod"/>
            </a:pPr>
            <a:r>
              <a:rPr lang="en-US" u="sng">
                <a:solidFill>
                  <a:schemeClr val="dk1"/>
                </a:solidFill>
                <a:latin typeface="Calibri"/>
                <a:ea typeface="Calibri"/>
                <a:cs typeface="Calibri"/>
                <a:sym typeface="Calibri"/>
              </a:rPr>
              <a:t>Drive systems change</a:t>
            </a:r>
            <a:r>
              <a:rPr lang="en-US">
                <a:solidFill>
                  <a:schemeClr val="dk1"/>
                </a:solidFill>
                <a:latin typeface="Calibri"/>
                <a:ea typeface="Calibri"/>
                <a:cs typeface="Calibri"/>
                <a:sym typeface="Calibri"/>
              </a:rPr>
              <a:t>: The second that artlook does is drive systems change. It does this by providing systemic insights to high-level stakeholders, including school leadership, policymakers, funders, and executive directors of arts program providers. An example of such an insight might be the percentage of schools that are offering the appropriate amount of weekly arts instruction.</a:t>
            </a:r>
            <a:endParaRPr>
              <a:solidFill>
                <a:schemeClr val="dk1"/>
              </a:solidFill>
              <a:latin typeface="Calibri"/>
              <a:ea typeface="Calibri"/>
              <a:cs typeface="Calibri"/>
              <a:sym typeface="Calibri"/>
            </a:endParaRPr>
          </a:p>
          <a:p>
            <a:pPr indent="-295285" lvl="0" marL="452353" rtl="0" algn="l">
              <a:lnSpc>
                <a:spcPct val="115000"/>
              </a:lnSpc>
              <a:spcBef>
                <a:spcPts val="0"/>
              </a:spcBef>
              <a:spcAft>
                <a:spcPts val="0"/>
              </a:spcAft>
              <a:buClr>
                <a:schemeClr val="dk1"/>
              </a:buClr>
              <a:buSzPts val="1100"/>
              <a:buFont typeface="Calibri"/>
              <a:buAutoNum type="arabicPeriod"/>
            </a:pPr>
            <a:r>
              <a:rPr lang="en-US" u="sng">
                <a:solidFill>
                  <a:schemeClr val="dk1"/>
                </a:solidFill>
                <a:latin typeface="Calibri"/>
                <a:ea typeface="Calibri"/>
                <a:cs typeface="Calibri"/>
                <a:sym typeface="Calibri"/>
              </a:rPr>
              <a:t>Unify data</a:t>
            </a:r>
            <a:r>
              <a:rPr lang="en-US">
                <a:solidFill>
                  <a:schemeClr val="dk1"/>
                </a:solidFill>
                <a:latin typeface="Calibri"/>
                <a:ea typeface="Calibri"/>
                <a:cs typeface="Calibri"/>
                <a:sym typeface="Calibri"/>
              </a:rPr>
              <a:t>: By bringing together—in a single database—annual survey data (from schools and arts partners) with administrative data from CPS (things like HR staffing files, lists of school course offerings), artlook provides a comprehensive picture of arts education in Chicago.</a:t>
            </a:r>
            <a:endParaRPr>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50:notes"/>
          <p:cNvSpPr/>
          <p:nvPr>
            <p:ph idx="2" type="sldImg"/>
          </p:nvPr>
        </p:nvSpPr>
        <p:spPr>
          <a:xfrm>
            <a:off x="719138" y="1163638"/>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50:notes"/>
          <p:cNvSpPr txBox="1"/>
          <p:nvPr>
            <p:ph idx="1" type="body"/>
          </p:nvPr>
        </p:nvSpPr>
        <p:spPr>
          <a:xfrm>
            <a:off x="701993" y="4478476"/>
            <a:ext cx="5615940" cy="3664208"/>
          </a:xfrm>
          <a:prstGeom prst="rect">
            <a:avLst/>
          </a:prstGeom>
          <a:noFill/>
          <a:ln>
            <a:noFill/>
          </a:ln>
        </p:spPr>
        <p:txBody>
          <a:bodyPr anchorCtr="0" anchor="t" bIns="46625" lIns="93275" spcFirstLastPara="1" rIns="93275" wrap="square" tIns="46625">
            <a:noAutofit/>
          </a:bodyPr>
          <a:lstStyle/>
          <a:p>
            <a:pPr indent="0" lvl="0" marL="0" marR="0" rtl="0" algn="l">
              <a:lnSpc>
                <a:spcPct val="100000"/>
              </a:lnSpc>
              <a:spcBef>
                <a:spcPts val="220"/>
              </a:spcBef>
              <a:spcAft>
                <a:spcPts val="0"/>
              </a:spcAft>
              <a:buNone/>
            </a:pPr>
            <a:r>
              <a:t/>
            </a:r>
            <a:endParaRPr b="0" i="0" sz="1200" u="none" cap="none" strike="noStrike">
              <a:solidFill>
                <a:srgbClr val="002060"/>
              </a:solidFill>
              <a:latin typeface="Calibri"/>
              <a:ea typeface="Calibri"/>
              <a:cs typeface="Calibri"/>
              <a:sym typeface="Calibri"/>
            </a:endParaRPr>
          </a:p>
          <a:p>
            <a:pPr indent="0" lvl="0" marL="0" marR="0" rtl="0" algn="l">
              <a:lnSpc>
                <a:spcPct val="100000"/>
              </a:lnSpc>
              <a:spcBef>
                <a:spcPts val="22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44" name="Google Shape;144;p50:notes"/>
          <p:cNvSpPr txBox="1"/>
          <p:nvPr>
            <p:ph idx="12" type="sldNum"/>
          </p:nvPr>
        </p:nvSpPr>
        <p:spPr>
          <a:xfrm>
            <a:off x="3976333" y="8839015"/>
            <a:ext cx="3041968" cy="466911"/>
          </a:xfrm>
          <a:prstGeom prst="rect">
            <a:avLst/>
          </a:prstGeom>
          <a:noFill/>
          <a:ln>
            <a:noFill/>
          </a:ln>
        </p:spPr>
        <p:txBody>
          <a:bodyPr anchorCtr="0" anchor="b" bIns="46625" lIns="93275" spcFirstLastPara="1" rIns="93275" wrap="square" tIns="46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51:notes"/>
          <p:cNvSpPr txBox="1"/>
          <p:nvPr>
            <p:ph idx="1" type="body"/>
          </p:nvPr>
        </p:nvSpPr>
        <p:spPr>
          <a:xfrm>
            <a:off x="701993" y="4478476"/>
            <a:ext cx="5615940" cy="3664208"/>
          </a:xfrm>
          <a:prstGeom prst="rect">
            <a:avLst/>
          </a:prstGeom>
          <a:noFill/>
          <a:ln>
            <a:noFill/>
          </a:ln>
        </p:spPr>
        <p:txBody>
          <a:bodyPr anchorCtr="0" anchor="t" bIns="46625" lIns="93275" spcFirstLastPara="1" rIns="93275" wrap="square" tIns="466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76" name="Google Shape;176;p51:notes"/>
          <p:cNvSpPr/>
          <p:nvPr>
            <p:ph idx="2" type="sldImg"/>
          </p:nvPr>
        </p:nvSpPr>
        <p:spPr>
          <a:xfrm>
            <a:off x="719138" y="1163638"/>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236" name="Google Shape;236;p5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289" name="Google Shape;289;p5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9" name="Shape 9"/>
        <p:cNvGrpSpPr/>
        <p:nvPr/>
      </p:nvGrpSpPr>
      <p:grpSpPr>
        <a:xfrm>
          <a:off x="0" y="0"/>
          <a:ext cx="0" cy="0"/>
          <a:chOff x="0" y="0"/>
          <a:chExt cx="0" cy="0"/>
        </a:xfrm>
      </p:grpSpPr>
      <p:sp>
        <p:nvSpPr>
          <p:cNvPr id="10" name="Google Shape;10;p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 name="Google Shape;11;p2"/>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360"/>
              </a:spcBef>
              <a:spcAft>
                <a:spcPts val="0"/>
              </a:spcAft>
              <a:buClr>
                <a:schemeClr val="dk1"/>
              </a:buClr>
              <a:buSzPts val="1800"/>
              <a:buChar char="•"/>
              <a:defRPr/>
            </a:lvl1pPr>
            <a:lvl2pPr indent="-342900" lvl="1" marL="914400" algn="l">
              <a:lnSpc>
                <a:spcPct val="115000"/>
              </a:lnSpc>
              <a:spcBef>
                <a:spcPts val="360"/>
              </a:spcBef>
              <a:spcAft>
                <a:spcPts val="0"/>
              </a:spcAft>
              <a:buClr>
                <a:schemeClr val="dk1"/>
              </a:buClr>
              <a:buSzPts val="1800"/>
              <a:buChar char="–"/>
              <a:defRPr/>
            </a:lvl2pPr>
            <a:lvl3pPr indent="-342900" lvl="2" marL="1371600" algn="l">
              <a:lnSpc>
                <a:spcPct val="115000"/>
              </a:lnSpc>
              <a:spcBef>
                <a:spcPts val="360"/>
              </a:spcBef>
              <a:spcAft>
                <a:spcPts val="0"/>
              </a:spcAft>
              <a:buClr>
                <a:schemeClr val="dk1"/>
              </a:buClr>
              <a:buSzPts val="1800"/>
              <a:buChar char="•"/>
              <a:defRPr/>
            </a:lvl3pPr>
            <a:lvl4pPr indent="-342900" lvl="3" marL="1828800" algn="l">
              <a:lnSpc>
                <a:spcPct val="115000"/>
              </a:lnSpc>
              <a:spcBef>
                <a:spcPts val="360"/>
              </a:spcBef>
              <a:spcAft>
                <a:spcPts val="0"/>
              </a:spcAft>
              <a:buClr>
                <a:schemeClr val="dk1"/>
              </a:buClr>
              <a:buSzPts val="1800"/>
              <a:buChar char="–"/>
              <a:defRPr/>
            </a:lvl4pPr>
            <a:lvl5pPr indent="-342900" lvl="4" marL="2286000" algn="l">
              <a:lnSpc>
                <a:spcPct val="115000"/>
              </a:lnSpc>
              <a:spcBef>
                <a:spcPts val="360"/>
              </a:spcBef>
              <a:spcAft>
                <a:spcPts val="0"/>
              </a:spcAft>
              <a:buClr>
                <a:schemeClr val="dk1"/>
              </a:buClr>
              <a:buSzPts val="1800"/>
              <a:buChar char="»"/>
              <a:defRPr/>
            </a:lvl5pPr>
            <a:lvl6pPr indent="-342900" lvl="5" marL="2743200" algn="l">
              <a:lnSpc>
                <a:spcPct val="115000"/>
              </a:lnSpc>
              <a:spcBef>
                <a:spcPts val="360"/>
              </a:spcBef>
              <a:spcAft>
                <a:spcPts val="0"/>
              </a:spcAft>
              <a:buClr>
                <a:schemeClr val="dk1"/>
              </a:buClr>
              <a:buSzPts val="1800"/>
              <a:buChar char="•"/>
              <a:defRPr/>
            </a:lvl6pPr>
            <a:lvl7pPr indent="-342900" lvl="6" marL="3200400" algn="l">
              <a:lnSpc>
                <a:spcPct val="115000"/>
              </a:lnSpc>
              <a:spcBef>
                <a:spcPts val="360"/>
              </a:spcBef>
              <a:spcAft>
                <a:spcPts val="0"/>
              </a:spcAft>
              <a:buClr>
                <a:schemeClr val="dk1"/>
              </a:buClr>
              <a:buSzPts val="1800"/>
              <a:buChar char="•"/>
              <a:defRPr/>
            </a:lvl7pPr>
            <a:lvl8pPr indent="-342900" lvl="7" marL="3657600" algn="l">
              <a:lnSpc>
                <a:spcPct val="115000"/>
              </a:lnSpc>
              <a:spcBef>
                <a:spcPts val="360"/>
              </a:spcBef>
              <a:spcAft>
                <a:spcPts val="0"/>
              </a:spcAft>
              <a:buClr>
                <a:schemeClr val="dk1"/>
              </a:buClr>
              <a:buSzPts val="1800"/>
              <a:buChar char="•"/>
              <a:defRPr/>
            </a:lvl8pPr>
            <a:lvl9pPr indent="-342900" lvl="8" marL="4114800" algn="l">
              <a:lnSpc>
                <a:spcPct val="115000"/>
              </a:lnSpc>
              <a:spcBef>
                <a:spcPts val="360"/>
              </a:spcBef>
              <a:spcAft>
                <a:spcPts val="0"/>
              </a:spcAft>
              <a:buClr>
                <a:schemeClr val="dk1"/>
              </a:buClr>
              <a:buSzPts val="1800"/>
              <a:buChar char="•"/>
              <a:defRPr/>
            </a:lvl9pPr>
          </a:lstStyle>
          <a:p/>
        </p:txBody>
      </p:sp>
      <p:sp>
        <p:nvSpPr>
          <p:cNvPr id="12" name="Google Shape;12;p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1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4" name="Google Shape;4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1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8" name="Google Shape;48;p1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9" name="Google Shape;49;p1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0" name="Google Shape;50;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1" name="Shape 51"/>
        <p:cNvGrpSpPr/>
        <p:nvPr/>
      </p:nvGrpSpPr>
      <p:grpSpPr>
        <a:xfrm>
          <a:off x="0" y="0"/>
          <a:ext cx="0" cy="0"/>
          <a:chOff x="0" y="0"/>
          <a:chExt cx="0" cy="0"/>
        </a:xfrm>
      </p:grpSpPr>
      <p:sp>
        <p:nvSpPr>
          <p:cNvPr id="52" name="Google Shape;52;p1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4" name="Shape 54"/>
        <p:cNvGrpSpPr/>
        <p:nvPr/>
      </p:nvGrpSpPr>
      <p:grpSpPr>
        <a:xfrm>
          <a:off x="0" y="0"/>
          <a:ext cx="0" cy="0"/>
          <a:chOff x="0" y="0"/>
          <a:chExt cx="0" cy="0"/>
        </a:xfrm>
      </p:grpSpPr>
      <p:sp>
        <p:nvSpPr>
          <p:cNvPr id="55" name="Google Shape;55;p1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6" name="Google Shape;56;p1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8" name="Shape 18"/>
        <p:cNvGrpSpPr/>
        <p:nvPr/>
      </p:nvGrpSpPr>
      <p:grpSpPr>
        <a:xfrm>
          <a:off x="0" y="0"/>
          <a:ext cx="0" cy="0"/>
          <a:chOff x="0" y="0"/>
          <a:chExt cx="0" cy="0"/>
        </a:xfrm>
      </p:grpSpPr>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0" name="Shape 20"/>
        <p:cNvGrpSpPr/>
        <p:nvPr/>
      </p:nvGrpSpPr>
      <p:grpSpPr>
        <a:xfrm>
          <a:off x="0" y="0"/>
          <a:ext cx="0" cy="0"/>
          <a:chOff x="0" y="0"/>
          <a:chExt cx="0" cy="0"/>
        </a:xfrm>
      </p:grpSpPr>
      <p:sp>
        <p:nvSpPr>
          <p:cNvPr id="21" name="Google Shape;21;p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4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 name="Google Shape;22;p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4" name="Shape 24"/>
        <p:cNvGrpSpPr/>
        <p:nvPr/>
      </p:nvGrpSpPr>
      <p:grpSpPr>
        <a:xfrm>
          <a:off x="0" y="0"/>
          <a:ext cx="0" cy="0"/>
          <a:chOff x="0" y="0"/>
          <a:chExt cx="0" cy="0"/>
        </a:xfrm>
      </p:grpSpPr>
      <p:sp>
        <p:nvSpPr>
          <p:cNvPr id="25" name="Google Shape;25;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Rest of the slides">
  <p:cSld name="2_Rest of the slides">
    <p:spTree>
      <p:nvGrpSpPr>
        <p:cNvPr id="28" name="Shape 28"/>
        <p:cNvGrpSpPr/>
        <p:nvPr/>
      </p:nvGrpSpPr>
      <p:grpSpPr>
        <a:xfrm>
          <a:off x="0" y="0"/>
          <a:ext cx="0" cy="0"/>
          <a:chOff x="0" y="0"/>
          <a:chExt cx="0" cy="0"/>
        </a:xfrm>
      </p:grpSpPr>
      <p:sp>
        <p:nvSpPr>
          <p:cNvPr id="29" name="Google Shape;29;p7"/>
          <p:cNvSpPr txBox="1"/>
          <p:nvPr>
            <p:ph type="title"/>
          </p:nvPr>
        </p:nvSpPr>
        <p:spPr>
          <a:xfrm>
            <a:off x="365126" y="190501"/>
            <a:ext cx="8413750" cy="332398"/>
          </a:xfrm>
          <a:prstGeom prst="rect">
            <a:avLst/>
          </a:prstGeom>
          <a:noFill/>
          <a:ln>
            <a:noFill/>
          </a:ln>
        </p:spPr>
        <p:txBody>
          <a:bodyPr anchorCtr="0" anchor="t" bIns="0" lIns="0" spcFirstLastPara="1" rIns="0" wrap="square" tIns="0">
            <a:noAutofit/>
          </a:bodyPr>
          <a:lstStyle>
            <a:lvl1pPr lvl="0" marR="0" algn="l">
              <a:lnSpc>
                <a:spcPct val="90000"/>
              </a:lnSpc>
              <a:spcBef>
                <a:spcPts val="0"/>
              </a:spcBef>
              <a:spcAft>
                <a:spcPts val="0"/>
              </a:spcAft>
              <a:buClr>
                <a:schemeClr val="dk1"/>
              </a:buClr>
              <a:buSzPts val="3520"/>
              <a:buFont typeface="Calibri"/>
              <a:buNone/>
              <a:defRPr b="1" i="0" sz="2330" u="none" cap="none" strike="noStrike">
                <a:solidFill>
                  <a:srgbClr val="3F3F3F"/>
                </a:solidFill>
                <a:latin typeface="Arial"/>
                <a:ea typeface="Arial"/>
                <a:cs typeface="Arial"/>
                <a:sym typeface="Arial"/>
              </a:defRPr>
            </a:lvl1pPr>
            <a:lvl2pPr lvl="1" marR="0" algn="l">
              <a:lnSpc>
                <a:spcPct val="100000"/>
              </a:lnSpc>
              <a:spcBef>
                <a:spcPts val="0"/>
              </a:spcBef>
              <a:spcAft>
                <a:spcPts val="0"/>
              </a:spcAft>
              <a:buClr>
                <a:srgbClr val="000000"/>
              </a:buClr>
              <a:buSzPts val="1800"/>
              <a:buFont typeface="Arial"/>
              <a:buNone/>
              <a:defRPr b="0" i="0" sz="1191"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800"/>
              <a:buFont typeface="Arial"/>
              <a:buNone/>
              <a:defRPr b="0" i="0" sz="1191"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800"/>
              <a:buFont typeface="Arial"/>
              <a:buNone/>
              <a:defRPr b="0" i="0" sz="1191"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800"/>
              <a:buFont typeface="Arial"/>
              <a:buNone/>
              <a:defRPr b="0" i="0" sz="1191"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800"/>
              <a:buFont typeface="Arial"/>
              <a:buNone/>
              <a:defRPr b="0" i="0" sz="1191"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800"/>
              <a:buFont typeface="Arial"/>
              <a:buNone/>
              <a:defRPr b="0" i="0" sz="1191"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800"/>
              <a:buFont typeface="Arial"/>
              <a:buNone/>
              <a:defRPr b="0" i="0" sz="1191"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800"/>
              <a:buFont typeface="Arial"/>
              <a:buNone/>
              <a:defRPr b="0" i="0" sz="1191"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1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0" name="Google Shape;40;p1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1" name="Google Shape;4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9.png"/><Relationship Id="rId5"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13.png"/><Relationship Id="rId5" Type="http://schemas.openxmlformats.org/officeDocument/2006/relationships/image" Target="../media/image20.png"/><Relationship Id="rId6" Type="http://schemas.openxmlformats.org/officeDocument/2006/relationships/image" Target="../media/image22.png"/><Relationship Id="rId7" Type="http://schemas.openxmlformats.org/officeDocument/2006/relationships/image" Target="../media/image21.png"/><Relationship Id="rId8"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6.png"/><Relationship Id="rId5"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0"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10.png"/><Relationship Id="rId8"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0"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jpg"/><Relationship Id="rId4" Type="http://schemas.openxmlformats.org/officeDocument/2006/relationships/image" Target="../media/image15.jpg"/><Relationship Id="rId9" Type="http://schemas.openxmlformats.org/officeDocument/2006/relationships/image" Target="../media/image6.png"/><Relationship Id="rId5" Type="http://schemas.openxmlformats.org/officeDocument/2006/relationships/image" Target="../media/image17.jpg"/><Relationship Id="rId6" Type="http://schemas.openxmlformats.org/officeDocument/2006/relationships/image" Target="../media/image25.jpg"/><Relationship Id="rId7" Type="http://schemas.openxmlformats.org/officeDocument/2006/relationships/image" Target="../media/image18.png"/><Relationship Id="rId8"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pic>
        <p:nvPicPr>
          <p:cNvPr descr="I:\COMMS Resources\Logos\IGI_Logo_MDM_RGB_72ppi.jpg" id="62" name="Google Shape;62;p15"/>
          <p:cNvPicPr preferRelativeResize="0"/>
          <p:nvPr/>
        </p:nvPicPr>
        <p:blipFill rotWithShape="1">
          <a:blip r:embed="rId3">
            <a:alphaModFix/>
          </a:blip>
          <a:srcRect b="0" l="0" r="0" t="0"/>
          <a:stretch/>
        </p:blipFill>
        <p:spPr>
          <a:xfrm>
            <a:off x="5446838" y="4256957"/>
            <a:ext cx="1807352" cy="391593"/>
          </a:xfrm>
          <a:prstGeom prst="rect">
            <a:avLst/>
          </a:prstGeom>
          <a:noFill/>
          <a:ln>
            <a:noFill/>
          </a:ln>
        </p:spPr>
      </p:pic>
      <p:sp>
        <p:nvSpPr>
          <p:cNvPr id="63" name="Google Shape;63;p15"/>
          <p:cNvSpPr txBox="1"/>
          <p:nvPr/>
        </p:nvSpPr>
        <p:spPr>
          <a:xfrm>
            <a:off x="6097515" y="4618558"/>
            <a:ext cx="1930489" cy="21454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794" u="none" cap="none" strike="noStrike">
                <a:solidFill>
                  <a:srgbClr val="0A3E7D"/>
                </a:solidFill>
                <a:latin typeface="Trebuchet MS"/>
                <a:ea typeface="Trebuchet MS"/>
                <a:cs typeface="Trebuchet MS"/>
                <a:sym typeface="Trebuchet MS"/>
              </a:rPr>
              <a:t>The Thinking Behind Arts Learning</a:t>
            </a:r>
            <a:endParaRPr/>
          </a:p>
        </p:txBody>
      </p:sp>
      <p:pic>
        <p:nvPicPr>
          <p:cNvPr id="64" name="Google Shape;64;p15"/>
          <p:cNvPicPr preferRelativeResize="0"/>
          <p:nvPr/>
        </p:nvPicPr>
        <p:blipFill rotWithShape="1">
          <a:blip r:embed="rId4">
            <a:alphaModFix/>
          </a:blip>
          <a:srcRect b="5705" l="0" r="0" t="5920"/>
          <a:stretch/>
        </p:blipFill>
        <p:spPr>
          <a:xfrm>
            <a:off x="1243853" y="1760"/>
            <a:ext cx="6656294" cy="3859598"/>
          </a:xfrm>
          <a:prstGeom prst="rect">
            <a:avLst/>
          </a:prstGeom>
          <a:noFill/>
          <a:ln>
            <a:noFill/>
          </a:ln>
        </p:spPr>
      </p:pic>
      <p:sp>
        <p:nvSpPr>
          <p:cNvPr id="65" name="Google Shape;65;p15"/>
          <p:cNvSpPr txBox="1"/>
          <p:nvPr/>
        </p:nvSpPr>
        <p:spPr>
          <a:xfrm>
            <a:off x="3748175" y="3127257"/>
            <a:ext cx="1710725" cy="64235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3574" u="none" cap="none" strike="noStrike">
                <a:solidFill>
                  <a:srgbClr val="FFC000"/>
                </a:solidFill>
                <a:latin typeface="Trebuchet MS"/>
                <a:ea typeface="Trebuchet MS"/>
                <a:cs typeface="Trebuchet MS"/>
                <a:sym typeface="Trebuchet MS"/>
              </a:rPr>
              <a:t>artlook</a:t>
            </a:r>
            <a:endParaRPr b="0" i="0" sz="2912" u="none" cap="none" strike="noStrike">
              <a:solidFill>
                <a:srgbClr val="FFC000"/>
              </a:solidFill>
              <a:latin typeface="Trebuchet MS"/>
              <a:ea typeface="Trebuchet MS"/>
              <a:cs typeface="Trebuchet MS"/>
              <a:sym typeface="Trebuchet MS"/>
            </a:endParaRPr>
          </a:p>
        </p:txBody>
      </p:sp>
      <p:sp>
        <p:nvSpPr>
          <p:cNvPr id="66" name="Google Shape;66;p15"/>
          <p:cNvSpPr/>
          <p:nvPr/>
        </p:nvSpPr>
        <p:spPr>
          <a:xfrm>
            <a:off x="1243853" y="3693957"/>
            <a:ext cx="1976716" cy="23923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191" u="none" cap="none" strike="noStrike">
              <a:solidFill>
                <a:srgbClr val="FFFFFF"/>
              </a:solidFill>
              <a:latin typeface="Calibri"/>
              <a:ea typeface="Calibri"/>
              <a:cs typeface="Calibri"/>
              <a:sym typeface="Calibri"/>
            </a:endParaRPr>
          </a:p>
        </p:txBody>
      </p:sp>
      <p:sp>
        <p:nvSpPr>
          <p:cNvPr id="67" name="Google Shape;67;p15"/>
          <p:cNvSpPr/>
          <p:nvPr/>
        </p:nvSpPr>
        <p:spPr>
          <a:xfrm>
            <a:off x="5923429" y="3693957"/>
            <a:ext cx="1976718" cy="23923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191" u="none" cap="none" strike="noStrike">
              <a:solidFill>
                <a:srgbClr val="FFFFFF"/>
              </a:solidFill>
              <a:latin typeface="Calibri"/>
              <a:ea typeface="Calibri"/>
              <a:cs typeface="Calibri"/>
              <a:sym typeface="Calibri"/>
            </a:endParaRPr>
          </a:p>
        </p:txBody>
      </p:sp>
      <p:sp>
        <p:nvSpPr>
          <p:cNvPr id="68" name="Google Shape;68;p15"/>
          <p:cNvSpPr txBox="1"/>
          <p:nvPr/>
        </p:nvSpPr>
        <p:spPr>
          <a:xfrm>
            <a:off x="1684363" y="4243687"/>
            <a:ext cx="1823368" cy="45890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382" u="none" cap="none" strike="noStrike">
                <a:solidFill>
                  <a:srgbClr val="FF0000"/>
                </a:solidFill>
                <a:latin typeface="Arial"/>
                <a:ea typeface="Arial"/>
                <a:cs typeface="Arial"/>
                <a:sym typeface="Arial"/>
              </a:rPr>
              <a:t>[Your logo]</a:t>
            </a:r>
            <a:endParaRPr/>
          </a:p>
        </p:txBody>
      </p:sp>
      <p:pic>
        <p:nvPicPr>
          <p:cNvPr id="69" name="Google Shape;69;p15"/>
          <p:cNvPicPr preferRelativeResize="0"/>
          <p:nvPr/>
        </p:nvPicPr>
        <p:blipFill rotWithShape="1">
          <a:blip r:embed="rId5">
            <a:alphaModFix/>
          </a:blip>
          <a:srcRect b="0" l="0" r="0" t="0"/>
          <a:stretch/>
        </p:blipFill>
        <p:spPr>
          <a:xfrm>
            <a:off x="3697163" y="4137390"/>
            <a:ext cx="1547937" cy="8029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24"/>
          <p:cNvSpPr/>
          <p:nvPr/>
        </p:nvSpPr>
        <p:spPr>
          <a:xfrm>
            <a:off x="6046289" y="1339765"/>
            <a:ext cx="1628747" cy="3322338"/>
          </a:xfrm>
          <a:prstGeom prst="roundRect">
            <a:avLst>
              <a:gd fmla="val 1788" name="adj"/>
            </a:avLst>
          </a:prstGeom>
          <a:solidFill>
            <a:srgbClr val="F2F2F2"/>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983" u="none" cap="none" strike="noStrike">
              <a:solidFill>
                <a:srgbClr val="FFFFFF"/>
              </a:solidFill>
              <a:latin typeface="Arial"/>
              <a:ea typeface="Arial"/>
              <a:cs typeface="Arial"/>
              <a:sym typeface="Arial"/>
            </a:endParaRPr>
          </a:p>
        </p:txBody>
      </p:sp>
      <p:sp>
        <p:nvSpPr>
          <p:cNvPr id="327" name="Google Shape;327;p24"/>
          <p:cNvSpPr txBox="1"/>
          <p:nvPr/>
        </p:nvSpPr>
        <p:spPr>
          <a:xfrm>
            <a:off x="1165914" y="827836"/>
            <a:ext cx="6614721"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200" u="none" cap="none" strike="noStrike">
                <a:solidFill>
                  <a:schemeClr val="dk1"/>
                </a:solidFill>
                <a:latin typeface="Calibri"/>
                <a:ea typeface="Calibri"/>
                <a:cs typeface="Calibri"/>
                <a:sym typeface="Calibri"/>
              </a:rPr>
              <a:t>Achievements in the third-largest school system in the U.S. since 2014</a:t>
            </a:r>
            <a:endParaRPr/>
          </a:p>
        </p:txBody>
      </p:sp>
      <p:sp>
        <p:nvSpPr>
          <p:cNvPr id="328" name="Google Shape;328;p24"/>
          <p:cNvSpPr txBox="1"/>
          <p:nvPr/>
        </p:nvSpPr>
        <p:spPr>
          <a:xfrm>
            <a:off x="2392781" y="1349635"/>
            <a:ext cx="1926170" cy="393178"/>
          </a:xfrm>
          <a:prstGeom prst="rect">
            <a:avLst/>
          </a:prstGeom>
          <a:noFill/>
          <a:ln>
            <a:noFill/>
          </a:ln>
        </p:spPr>
        <p:txBody>
          <a:bodyPr anchorCtr="0" anchor="t" bIns="24950" lIns="49900" spcFirstLastPara="1" rIns="49900" wrap="square" tIns="24950">
            <a:noAutofit/>
          </a:bodyPr>
          <a:lstStyle/>
          <a:p>
            <a:pPr indent="0" lvl="0" marL="0" marR="0" rtl="0" algn="l">
              <a:lnSpc>
                <a:spcPct val="80000"/>
              </a:lnSpc>
              <a:spcBef>
                <a:spcPts val="0"/>
              </a:spcBef>
              <a:spcAft>
                <a:spcPts val="0"/>
              </a:spcAft>
              <a:buClr>
                <a:srgbClr val="000000"/>
              </a:buClr>
              <a:buSzPts val="2402"/>
              <a:buFont typeface="Arial"/>
              <a:buNone/>
            </a:pPr>
            <a:r>
              <a:rPr b="0" i="0" lang="en-US" sz="2402" u="none" cap="none" strike="noStrike">
                <a:solidFill>
                  <a:srgbClr val="262626"/>
                </a:solidFill>
                <a:latin typeface="Calibri"/>
                <a:ea typeface="Calibri"/>
                <a:cs typeface="Calibri"/>
                <a:sym typeface="Calibri"/>
              </a:rPr>
              <a:t>128%</a:t>
            </a:r>
            <a:endParaRPr b="0" i="0" sz="2402" u="none" cap="none" strike="noStrike">
              <a:solidFill>
                <a:srgbClr val="262626"/>
              </a:solidFill>
              <a:latin typeface="Calibri"/>
              <a:ea typeface="Calibri"/>
              <a:cs typeface="Calibri"/>
              <a:sym typeface="Calibri"/>
            </a:endParaRPr>
          </a:p>
        </p:txBody>
      </p:sp>
      <p:sp>
        <p:nvSpPr>
          <p:cNvPr id="329" name="Google Shape;329;p24"/>
          <p:cNvSpPr txBox="1"/>
          <p:nvPr/>
        </p:nvSpPr>
        <p:spPr>
          <a:xfrm>
            <a:off x="3489471" y="1608388"/>
            <a:ext cx="3404746" cy="479108"/>
          </a:xfrm>
          <a:prstGeom prst="rect">
            <a:avLst/>
          </a:prstGeom>
          <a:noFill/>
          <a:ln>
            <a:noFill/>
          </a:ln>
        </p:spPr>
        <p:txBody>
          <a:bodyPr anchorCtr="0" anchor="t" bIns="24950" lIns="49900" spcFirstLastPara="1" rIns="49900" wrap="square" tIns="24950">
            <a:noAutofit/>
          </a:bodyPr>
          <a:lstStyle/>
          <a:p>
            <a:pPr indent="0" lvl="0" marL="0" marR="0" rtl="0" algn="l">
              <a:lnSpc>
                <a:spcPct val="150000"/>
              </a:lnSpc>
              <a:spcBef>
                <a:spcPts val="0"/>
              </a:spcBef>
              <a:spcAft>
                <a:spcPts val="0"/>
              </a:spcAft>
              <a:buClr>
                <a:srgbClr val="000000"/>
              </a:buClr>
              <a:buSzPts val="874"/>
              <a:buFont typeface="Arial"/>
              <a:buNone/>
            </a:pPr>
            <a:r>
              <a:rPr b="0" i="0" lang="en-US" sz="874" u="none" cap="none" strike="noStrike">
                <a:solidFill>
                  <a:srgbClr val="7F7F7F"/>
                </a:solidFill>
                <a:latin typeface="Calibri"/>
                <a:ea typeface="Calibri"/>
                <a:cs typeface="Calibri"/>
                <a:sym typeface="Calibri"/>
              </a:rPr>
              <a:t>From 29% to 66%.</a:t>
            </a:r>
            <a:endParaRPr/>
          </a:p>
        </p:txBody>
      </p:sp>
      <p:sp>
        <p:nvSpPr>
          <p:cNvPr id="330" name="Google Shape;330;p24"/>
          <p:cNvSpPr txBox="1"/>
          <p:nvPr/>
        </p:nvSpPr>
        <p:spPr>
          <a:xfrm>
            <a:off x="3489471" y="1368171"/>
            <a:ext cx="2378611" cy="656826"/>
          </a:xfrm>
          <a:prstGeom prst="rect">
            <a:avLst/>
          </a:prstGeom>
          <a:noFill/>
          <a:ln>
            <a:noFill/>
          </a:ln>
        </p:spPr>
        <p:txBody>
          <a:bodyPr anchorCtr="0" anchor="t" bIns="24950" lIns="49900" spcFirstLastPara="1" rIns="49900" wrap="square" tIns="24950">
            <a:noAutofit/>
          </a:bodyPr>
          <a:lstStyle/>
          <a:p>
            <a:pPr indent="0" lvl="0" marL="0" marR="0" rtl="0" algn="l">
              <a:lnSpc>
                <a:spcPct val="80000"/>
              </a:lnSpc>
              <a:spcBef>
                <a:spcPts val="0"/>
              </a:spcBef>
              <a:spcAft>
                <a:spcPts val="0"/>
              </a:spcAft>
              <a:buClr>
                <a:srgbClr val="000000"/>
              </a:buClr>
              <a:buSzPts val="1092"/>
              <a:buFont typeface="Arial"/>
              <a:buNone/>
            </a:pPr>
            <a:r>
              <a:rPr b="0" i="0" lang="en-US" sz="1092" u="none" cap="none" strike="noStrike">
                <a:solidFill>
                  <a:srgbClr val="262626"/>
                </a:solidFill>
                <a:latin typeface="Calibri"/>
                <a:ea typeface="Calibri"/>
                <a:cs typeface="Calibri"/>
                <a:sym typeface="Calibri"/>
              </a:rPr>
              <a:t>IN CPS SCHOOLS RATED </a:t>
            </a:r>
            <a:r>
              <a:rPr b="1" i="0" lang="en-US" sz="1092" u="none" cap="none" strike="noStrike">
                <a:solidFill>
                  <a:srgbClr val="262626"/>
                </a:solidFill>
                <a:latin typeface="Calibri"/>
                <a:ea typeface="Calibri"/>
                <a:cs typeface="Calibri"/>
                <a:sym typeface="Calibri"/>
              </a:rPr>
              <a:t>STRONG </a:t>
            </a:r>
            <a:r>
              <a:rPr b="0" i="0" lang="en-US" sz="1092" u="none" cap="none" strike="noStrike">
                <a:solidFill>
                  <a:srgbClr val="262626"/>
                </a:solidFill>
                <a:latin typeface="Calibri"/>
                <a:ea typeface="Calibri"/>
                <a:cs typeface="Calibri"/>
                <a:sym typeface="Calibri"/>
              </a:rPr>
              <a:t>OR</a:t>
            </a:r>
            <a:r>
              <a:rPr b="1" i="0" lang="en-US" sz="1092" u="none" cap="none" strike="noStrike">
                <a:solidFill>
                  <a:srgbClr val="262626"/>
                </a:solidFill>
                <a:latin typeface="Calibri"/>
                <a:ea typeface="Calibri"/>
                <a:cs typeface="Calibri"/>
                <a:sym typeface="Calibri"/>
              </a:rPr>
              <a:t> EXCELLING </a:t>
            </a:r>
            <a:r>
              <a:rPr b="0" i="0" lang="en-US" sz="1092" u="none" cap="none" strike="noStrike">
                <a:solidFill>
                  <a:srgbClr val="262626"/>
                </a:solidFill>
                <a:latin typeface="Calibri"/>
                <a:ea typeface="Calibri"/>
                <a:cs typeface="Calibri"/>
                <a:sym typeface="Calibri"/>
              </a:rPr>
              <a:t>IN THE ARTS</a:t>
            </a:r>
            <a:endParaRPr b="0" i="0" sz="1092" u="none" cap="none" strike="noStrike">
              <a:solidFill>
                <a:srgbClr val="262626"/>
              </a:solidFill>
              <a:latin typeface="Calibri"/>
              <a:ea typeface="Calibri"/>
              <a:cs typeface="Calibri"/>
              <a:sym typeface="Calibri"/>
            </a:endParaRPr>
          </a:p>
        </p:txBody>
      </p:sp>
      <p:pic>
        <p:nvPicPr>
          <p:cNvPr id="331" name="Google Shape;331;p24"/>
          <p:cNvPicPr preferRelativeResize="0"/>
          <p:nvPr/>
        </p:nvPicPr>
        <p:blipFill rotWithShape="1">
          <a:blip r:embed="rId3">
            <a:alphaModFix/>
          </a:blip>
          <a:srcRect b="0" l="0" r="0" t="0"/>
          <a:stretch/>
        </p:blipFill>
        <p:spPr>
          <a:xfrm>
            <a:off x="1701322" y="1344183"/>
            <a:ext cx="672128" cy="594328"/>
          </a:xfrm>
          <a:prstGeom prst="rect">
            <a:avLst/>
          </a:prstGeom>
          <a:noFill/>
          <a:ln>
            <a:noFill/>
          </a:ln>
        </p:spPr>
      </p:pic>
      <p:pic>
        <p:nvPicPr>
          <p:cNvPr id="332" name="Google Shape;332;p24"/>
          <p:cNvPicPr preferRelativeResize="0"/>
          <p:nvPr/>
        </p:nvPicPr>
        <p:blipFill rotWithShape="1">
          <a:blip r:embed="rId4">
            <a:alphaModFix/>
          </a:blip>
          <a:srcRect b="0" l="0" r="0" t="0"/>
          <a:stretch/>
        </p:blipFill>
        <p:spPr>
          <a:xfrm>
            <a:off x="1727948" y="2019203"/>
            <a:ext cx="618873" cy="576842"/>
          </a:xfrm>
          <a:prstGeom prst="rect">
            <a:avLst/>
          </a:prstGeom>
          <a:noFill/>
          <a:ln>
            <a:noFill/>
          </a:ln>
        </p:spPr>
      </p:pic>
      <p:pic>
        <p:nvPicPr>
          <p:cNvPr id="333" name="Google Shape;333;p24"/>
          <p:cNvPicPr preferRelativeResize="0"/>
          <p:nvPr/>
        </p:nvPicPr>
        <p:blipFill rotWithShape="1">
          <a:blip r:embed="rId5">
            <a:alphaModFix/>
          </a:blip>
          <a:srcRect b="0" l="0" r="0" t="0"/>
          <a:stretch/>
        </p:blipFill>
        <p:spPr>
          <a:xfrm>
            <a:off x="1727948" y="2756247"/>
            <a:ext cx="618873" cy="555579"/>
          </a:xfrm>
          <a:prstGeom prst="rect">
            <a:avLst/>
          </a:prstGeom>
          <a:noFill/>
          <a:ln>
            <a:noFill/>
          </a:ln>
        </p:spPr>
      </p:pic>
      <p:pic>
        <p:nvPicPr>
          <p:cNvPr id="334" name="Google Shape;334;p24"/>
          <p:cNvPicPr preferRelativeResize="0"/>
          <p:nvPr/>
        </p:nvPicPr>
        <p:blipFill rotWithShape="1">
          <a:blip r:embed="rId6">
            <a:alphaModFix/>
          </a:blip>
          <a:srcRect b="0" l="0" r="0" t="0"/>
          <a:stretch/>
        </p:blipFill>
        <p:spPr>
          <a:xfrm>
            <a:off x="1723005" y="3472028"/>
            <a:ext cx="624390" cy="566471"/>
          </a:xfrm>
          <a:prstGeom prst="rect">
            <a:avLst/>
          </a:prstGeom>
          <a:noFill/>
          <a:ln>
            <a:noFill/>
          </a:ln>
        </p:spPr>
      </p:pic>
      <p:sp>
        <p:nvSpPr>
          <p:cNvPr id="335" name="Google Shape;335;p24"/>
          <p:cNvSpPr/>
          <p:nvPr/>
        </p:nvSpPr>
        <p:spPr>
          <a:xfrm rot="10800000">
            <a:off x="3213346" y="1359115"/>
            <a:ext cx="195774" cy="432271"/>
          </a:xfrm>
          <a:prstGeom prst="downArrow">
            <a:avLst>
              <a:gd fmla="val 50000" name="adj1"/>
              <a:gd fmla="val 50000" name="adj2"/>
            </a:avLst>
          </a:prstGeom>
          <a:solidFill>
            <a:srgbClr val="018CA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0" u="none" cap="none" strike="noStrike">
              <a:solidFill>
                <a:srgbClr val="FFFFFF"/>
              </a:solidFill>
              <a:latin typeface="Arial"/>
              <a:ea typeface="Arial"/>
              <a:cs typeface="Arial"/>
              <a:sym typeface="Arial"/>
            </a:endParaRPr>
          </a:p>
        </p:txBody>
      </p:sp>
      <p:sp>
        <p:nvSpPr>
          <p:cNvPr id="336" name="Google Shape;336;p24"/>
          <p:cNvSpPr/>
          <p:nvPr/>
        </p:nvSpPr>
        <p:spPr>
          <a:xfrm>
            <a:off x="2392781" y="1608387"/>
            <a:ext cx="792205" cy="2350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927" u="none" cap="none" strike="noStrike">
                <a:solidFill>
                  <a:srgbClr val="262626"/>
                </a:solidFill>
                <a:latin typeface="Arial"/>
                <a:ea typeface="Arial"/>
                <a:cs typeface="Arial"/>
                <a:sym typeface="Arial"/>
              </a:rPr>
              <a:t>INCREASE</a:t>
            </a:r>
            <a:endParaRPr b="0" i="0" sz="927" u="none" cap="none" strike="noStrike">
              <a:solidFill>
                <a:srgbClr val="000000"/>
              </a:solidFill>
              <a:latin typeface="Arial"/>
              <a:ea typeface="Arial"/>
              <a:cs typeface="Arial"/>
              <a:sym typeface="Arial"/>
            </a:endParaRPr>
          </a:p>
        </p:txBody>
      </p:sp>
      <p:sp>
        <p:nvSpPr>
          <p:cNvPr id="337" name="Google Shape;337;p24"/>
          <p:cNvSpPr txBox="1"/>
          <p:nvPr/>
        </p:nvSpPr>
        <p:spPr>
          <a:xfrm>
            <a:off x="2373450" y="2053977"/>
            <a:ext cx="1926170" cy="393178"/>
          </a:xfrm>
          <a:prstGeom prst="rect">
            <a:avLst/>
          </a:prstGeom>
          <a:noFill/>
          <a:ln>
            <a:noFill/>
          </a:ln>
        </p:spPr>
        <p:txBody>
          <a:bodyPr anchorCtr="0" anchor="t" bIns="24950" lIns="49900" spcFirstLastPara="1" rIns="49900" wrap="square" tIns="24950">
            <a:noAutofit/>
          </a:bodyPr>
          <a:lstStyle/>
          <a:p>
            <a:pPr indent="0" lvl="0" marL="0" marR="0" rtl="0" algn="l">
              <a:lnSpc>
                <a:spcPct val="80000"/>
              </a:lnSpc>
              <a:spcBef>
                <a:spcPts val="0"/>
              </a:spcBef>
              <a:spcAft>
                <a:spcPts val="0"/>
              </a:spcAft>
              <a:buClr>
                <a:srgbClr val="000000"/>
              </a:buClr>
              <a:buSzPts val="2402"/>
              <a:buFont typeface="Arial"/>
              <a:buNone/>
            </a:pPr>
            <a:r>
              <a:rPr b="0" i="0" lang="en-US" sz="2402" u="none" cap="none" strike="noStrike">
                <a:solidFill>
                  <a:srgbClr val="262626"/>
                </a:solidFill>
                <a:latin typeface="Calibri"/>
                <a:ea typeface="Calibri"/>
                <a:cs typeface="Calibri"/>
                <a:sym typeface="Calibri"/>
              </a:rPr>
              <a:t>27%</a:t>
            </a:r>
            <a:endParaRPr b="0" i="0" sz="2402" u="none" cap="none" strike="noStrike">
              <a:solidFill>
                <a:srgbClr val="262626"/>
              </a:solidFill>
              <a:latin typeface="Calibri"/>
              <a:ea typeface="Calibri"/>
              <a:cs typeface="Calibri"/>
              <a:sym typeface="Calibri"/>
            </a:endParaRPr>
          </a:p>
        </p:txBody>
      </p:sp>
      <p:sp>
        <p:nvSpPr>
          <p:cNvPr id="338" name="Google Shape;338;p24"/>
          <p:cNvSpPr txBox="1"/>
          <p:nvPr/>
        </p:nvSpPr>
        <p:spPr>
          <a:xfrm>
            <a:off x="3470141" y="2312729"/>
            <a:ext cx="3404746" cy="479108"/>
          </a:xfrm>
          <a:prstGeom prst="rect">
            <a:avLst/>
          </a:prstGeom>
          <a:noFill/>
          <a:ln>
            <a:noFill/>
          </a:ln>
        </p:spPr>
        <p:txBody>
          <a:bodyPr anchorCtr="0" anchor="t" bIns="24950" lIns="49900" spcFirstLastPara="1" rIns="49900" wrap="square" tIns="24950">
            <a:noAutofit/>
          </a:bodyPr>
          <a:lstStyle/>
          <a:p>
            <a:pPr indent="0" lvl="0" marL="0" marR="0" rtl="0" algn="l">
              <a:lnSpc>
                <a:spcPct val="150000"/>
              </a:lnSpc>
              <a:spcBef>
                <a:spcPts val="0"/>
              </a:spcBef>
              <a:spcAft>
                <a:spcPts val="0"/>
              </a:spcAft>
              <a:buClr>
                <a:srgbClr val="000000"/>
              </a:buClr>
              <a:buSzPts val="874"/>
              <a:buFont typeface="Arial"/>
              <a:buNone/>
            </a:pPr>
            <a:r>
              <a:rPr b="0" i="0" lang="en-US" sz="874" u="none" cap="none" strike="noStrike">
                <a:solidFill>
                  <a:srgbClr val="7F7F7F"/>
                </a:solidFill>
                <a:latin typeface="Calibri"/>
                <a:ea typeface="Calibri"/>
                <a:cs typeface="Calibri"/>
                <a:sym typeface="Calibri"/>
              </a:rPr>
              <a:t>From 56% to 71%</a:t>
            </a:r>
            <a:endParaRPr/>
          </a:p>
        </p:txBody>
      </p:sp>
      <p:sp>
        <p:nvSpPr>
          <p:cNvPr id="339" name="Google Shape;339;p24"/>
          <p:cNvSpPr txBox="1"/>
          <p:nvPr/>
        </p:nvSpPr>
        <p:spPr>
          <a:xfrm>
            <a:off x="3470141" y="2072512"/>
            <a:ext cx="2519355" cy="656826"/>
          </a:xfrm>
          <a:prstGeom prst="rect">
            <a:avLst/>
          </a:prstGeom>
          <a:noFill/>
          <a:ln>
            <a:noFill/>
          </a:ln>
        </p:spPr>
        <p:txBody>
          <a:bodyPr anchorCtr="0" anchor="t" bIns="24950" lIns="49900" spcFirstLastPara="1" rIns="49900" wrap="square" tIns="24950">
            <a:noAutofit/>
          </a:bodyPr>
          <a:lstStyle/>
          <a:p>
            <a:pPr indent="0" lvl="0" marL="0" marR="0" rtl="0" algn="l">
              <a:lnSpc>
                <a:spcPct val="80000"/>
              </a:lnSpc>
              <a:spcBef>
                <a:spcPts val="0"/>
              </a:spcBef>
              <a:spcAft>
                <a:spcPts val="0"/>
              </a:spcAft>
              <a:buClr>
                <a:srgbClr val="000000"/>
              </a:buClr>
              <a:buSzPts val="1092"/>
              <a:buFont typeface="Arial"/>
              <a:buNone/>
            </a:pPr>
            <a:r>
              <a:rPr b="0" i="0" lang="en-US" sz="1092" u="none" cap="none" strike="noStrike">
                <a:solidFill>
                  <a:srgbClr val="262626"/>
                </a:solidFill>
                <a:latin typeface="Calibri"/>
                <a:ea typeface="Calibri"/>
                <a:cs typeface="Calibri"/>
                <a:sym typeface="Calibri"/>
              </a:rPr>
              <a:t>IN CPS SCHOOLS </a:t>
            </a:r>
            <a:r>
              <a:rPr b="1" i="0" lang="en-US" sz="1092" u="none" cap="none" strike="noStrike">
                <a:solidFill>
                  <a:srgbClr val="262626"/>
                </a:solidFill>
                <a:latin typeface="Calibri"/>
                <a:ea typeface="Calibri"/>
                <a:cs typeface="Calibri"/>
                <a:sym typeface="Calibri"/>
              </a:rPr>
              <a:t>STAFFING THE ADEQUATE NUMBER OF ARTS TEACHERS</a:t>
            </a:r>
            <a:endParaRPr b="1" i="0" sz="1092" u="none" cap="none" strike="noStrike">
              <a:solidFill>
                <a:srgbClr val="262626"/>
              </a:solidFill>
              <a:latin typeface="Calibri"/>
              <a:ea typeface="Calibri"/>
              <a:cs typeface="Calibri"/>
              <a:sym typeface="Calibri"/>
            </a:endParaRPr>
          </a:p>
        </p:txBody>
      </p:sp>
      <p:sp>
        <p:nvSpPr>
          <p:cNvPr id="340" name="Google Shape;340;p24"/>
          <p:cNvSpPr/>
          <p:nvPr/>
        </p:nvSpPr>
        <p:spPr>
          <a:xfrm rot="10800000">
            <a:off x="3213346" y="2063457"/>
            <a:ext cx="195774" cy="432271"/>
          </a:xfrm>
          <a:prstGeom prst="downArrow">
            <a:avLst>
              <a:gd fmla="val 50000" name="adj1"/>
              <a:gd fmla="val 50000" name="adj2"/>
            </a:avLst>
          </a:prstGeom>
          <a:solidFill>
            <a:srgbClr val="018CA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0" u="none" cap="none" strike="noStrike">
              <a:solidFill>
                <a:srgbClr val="FFFFFF"/>
              </a:solidFill>
              <a:latin typeface="Arial"/>
              <a:ea typeface="Arial"/>
              <a:cs typeface="Arial"/>
              <a:sym typeface="Arial"/>
            </a:endParaRPr>
          </a:p>
        </p:txBody>
      </p:sp>
      <p:sp>
        <p:nvSpPr>
          <p:cNvPr id="341" name="Google Shape;341;p24"/>
          <p:cNvSpPr/>
          <p:nvPr/>
        </p:nvSpPr>
        <p:spPr>
          <a:xfrm>
            <a:off x="2373450" y="2312729"/>
            <a:ext cx="792205" cy="2350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927" u="none" cap="none" strike="noStrike">
                <a:solidFill>
                  <a:srgbClr val="262626"/>
                </a:solidFill>
                <a:latin typeface="Arial"/>
                <a:ea typeface="Arial"/>
                <a:cs typeface="Arial"/>
                <a:sym typeface="Arial"/>
              </a:rPr>
              <a:t>INCREASE</a:t>
            </a:r>
            <a:endParaRPr b="0" i="0" sz="927" u="none" cap="none" strike="noStrike">
              <a:solidFill>
                <a:srgbClr val="000000"/>
              </a:solidFill>
              <a:latin typeface="Arial"/>
              <a:ea typeface="Arial"/>
              <a:cs typeface="Arial"/>
              <a:sym typeface="Arial"/>
            </a:endParaRPr>
          </a:p>
        </p:txBody>
      </p:sp>
      <p:sp>
        <p:nvSpPr>
          <p:cNvPr id="342" name="Google Shape;342;p24"/>
          <p:cNvSpPr txBox="1"/>
          <p:nvPr/>
        </p:nvSpPr>
        <p:spPr>
          <a:xfrm>
            <a:off x="2373450" y="2796667"/>
            <a:ext cx="1926170" cy="393178"/>
          </a:xfrm>
          <a:prstGeom prst="rect">
            <a:avLst/>
          </a:prstGeom>
          <a:noFill/>
          <a:ln>
            <a:noFill/>
          </a:ln>
        </p:spPr>
        <p:txBody>
          <a:bodyPr anchorCtr="0" anchor="t" bIns="24950" lIns="49900" spcFirstLastPara="1" rIns="49900" wrap="square" tIns="24950">
            <a:noAutofit/>
          </a:bodyPr>
          <a:lstStyle/>
          <a:p>
            <a:pPr indent="0" lvl="0" marL="0" marR="0" rtl="0" algn="l">
              <a:lnSpc>
                <a:spcPct val="80000"/>
              </a:lnSpc>
              <a:spcBef>
                <a:spcPts val="0"/>
              </a:spcBef>
              <a:spcAft>
                <a:spcPts val="0"/>
              </a:spcAft>
              <a:buClr>
                <a:srgbClr val="000000"/>
              </a:buClr>
              <a:buSzPts val="2402"/>
              <a:buFont typeface="Arial"/>
              <a:buNone/>
            </a:pPr>
            <a:r>
              <a:rPr b="0" i="0" lang="en-US" sz="2402" u="none" cap="none" strike="noStrike">
                <a:solidFill>
                  <a:srgbClr val="262626"/>
                </a:solidFill>
                <a:latin typeface="Calibri"/>
                <a:ea typeface="Calibri"/>
                <a:cs typeface="Calibri"/>
                <a:sym typeface="Calibri"/>
              </a:rPr>
              <a:t>50%</a:t>
            </a:r>
            <a:endParaRPr b="0" i="0" sz="2402" u="none" cap="none" strike="noStrike">
              <a:solidFill>
                <a:srgbClr val="262626"/>
              </a:solidFill>
              <a:latin typeface="Calibri"/>
              <a:ea typeface="Calibri"/>
              <a:cs typeface="Calibri"/>
              <a:sym typeface="Calibri"/>
            </a:endParaRPr>
          </a:p>
        </p:txBody>
      </p:sp>
      <p:sp>
        <p:nvSpPr>
          <p:cNvPr id="343" name="Google Shape;343;p24"/>
          <p:cNvSpPr txBox="1"/>
          <p:nvPr/>
        </p:nvSpPr>
        <p:spPr>
          <a:xfrm>
            <a:off x="3470141" y="3144611"/>
            <a:ext cx="3404746" cy="479108"/>
          </a:xfrm>
          <a:prstGeom prst="rect">
            <a:avLst/>
          </a:prstGeom>
          <a:noFill/>
          <a:ln>
            <a:noFill/>
          </a:ln>
        </p:spPr>
        <p:txBody>
          <a:bodyPr anchorCtr="0" anchor="t" bIns="24950" lIns="49900" spcFirstLastPara="1" rIns="49900" wrap="square" tIns="24950">
            <a:noAutofit/>
          </a:bodyPr>
          <a:lstStyle/>
          <a:p>
            <a:pPr indent="0" lvl="0" marL="0" marR="0" rtl="0" algn="l">
              <a:lnSpc>
                <a:spcPct val="150000"/>
              </a:lnSpc>
              <a:spcBef>
                <a:spcPts val="0"/>
              </a:spcBef>
              <a:spcAft>
                <a:spcPts val="0"/>
              </a:spcAft>
              <a:buClr>
                <a:srgbClr val="000000"/>
              </a:buClr>
              <a:buSzPts val="801"/>
              <a:buFont typeface="Arial"/>
              <a:buNone/>
            </a:pPr>
            <a:r>
              <a:rPr b="0" i="0" lang="en-US" sz="801" u="none" cap="none" strike="noStrike">
                <a:solidFill>
                  <a:srgbClr val="7F7F7F"/>
                </a:solidFill>
                <a:latin typeface="Calibri"/>
                <a:ea typeface="Calibri"/>
                <a:cs typeface="Calibri"/>
                <a:sym typeface="Calibri"/>
              </a:rPr>
              <a:t>From 40% to 60%</a:t>
            </a:r>
            <a:endParaRPr/>
          </a:p>
        </p:txBody>
      </p:sp>
      <p:sp>
        <p:nvSpPr>
          <p:cNvPr id="344" name="Google Shape;344;p24"/>
          <p:cNvSpPr txBox="1"/>
          <p:nvPr/>
        </p:nvSpPr>
        <p:spPr>
          <a:xfrm>
            <a:off x="3470140" y="2780517"/>
            <a:ext cx="2328892" cy="761292"/>
          </a:xfrm>
          <a:prstGeom prst="rect">
            <a:avLst/>
          </a:prstGeom>
          <a:noFill/>
          <a:ln>
            <a:noFill/>
          </a:ln>
        </p:spPr>
        <p:txBody>
          <a:bodyPr anchorCtr="0" anchor="t" bIns="24950" lIns="49900" spcFirstLastPara="1" rIns="49900" wrap="square" tIns="24950">
            <a:noAutofit/>
          </a:bodyPr>
          <a:lstStyle/>
          <a:p>
            <a:pPr indent="0" lvl="0" marL="0" marR="0" rtl="0" algn="l">
              <a:lnSpc>
                <a:spcPct val="80000"/>
              </a:lnSpc>
              <a:spcBef>
                <a:spcPts val="0"/>
              </a:spcBef>
              <a:spcAft>
                <a:spcPts val="0"/>
              </a:spcAft>
              <a:buClr>
                <a:srgbClr val="000000"/>
              </a:buClr>
              <a:buSzPts val="1092"/>
              <a:buFont typeface="Arial"/>
              <a:buNone/>
            </a:pPr>
            <a:r>
              <a:rPr b="0" i="0" lang="en-US" sz="1092" u="none" cap="none" strike="noStrike">
                <a:solidFill>
                  <a:srgbClr val="262626"/>
                </a:solidFill>
                <a:latin typeface="Calibri"/>
                <a:ea typeface="Calibri"/>
                <a:cs typeface="Calibri"/>
                <a:sym typeface="Calibri"/>
              </a:rPr>
              <a:t>IN CPS ELEMENTARY SCHOOLS PROVIDING </a:t>
            </a:r>
            <a:r>
              <a:rPr b="1" i="0" lang="en-US" sz="1092" u="none" cap="none" strike="noStrike">
                <a:solidFill>
                  <a:srgbClr val="262626"/>
                </a:solidFill>
                <a:latin typeface="Calibri"/>
                <a:ea typeface="Calibri"/>
                <a:cs typeface="Calibri"/>
                <a:sym typeface="Calibri"/>
              </a:rPr>
              <a:t>2 HOURS OF WEEKLY ARTS INSTRUCTION</a:t>
            </a:r>
            <a:endParaRPr b="1" i="0" sz="1092" u="none" cap="none" strike="noStrike">
              <a:solidFill>
                <a:srgbClr val="262626"/>
              </a:solidFill>
              <a:latin typeface="Calibri"/>
              <a:ea typeface="Calibri"/>
              <a:cs typeface="Calibri"/>
              <a:sym typeface="Calibri"/>
            </a:endParaRPr>
          </a:p>
        </p:txBody>
      </p:sp>
      <p:sp>
        <p:nvSpPr>
          <p:cNvPr id="345" name="Google Shape;345;p24"/>
          <p:cNvSpPr/>
          <p:nvPr/>
        </p:nvSpPr>
        <p:spPr>
          <a:xfrm rot="10800000">
            <a:off x="3213346" y="2806147"/>
            <a:ext cx="195774" cy="432271"/>
          </a:xfrm>
          <a:prstGeom prst="downArrow">
            <a:avLst>
              <a:gd fmla="val 50000" name="adj1"/>
              <a:gd fmla="val 50000" name="adj2"/>
            </a:avLst>
          </a:prstGeom>
          <a:solidFill>
            <a:srgbClr val="018CA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0" u="none" cap="none" strike="noStrike">
              <a:solidFill>
                <a:srgbClr val="FFFFFF"/>
              </a:solidFill>
              <a:latin typeface="Arial"/>
              <a:ea typeface="Arial"/>
              <a:cs typeface="Arial"/>
              <a:sym typeface="Arial"/>
            </a:endParaRPr>
          </a:p>
        </p:txBody>
      </p:sp>
      <p:sp>
        <p:nvSpPr>
          <p:cNvPr id="346" name="Google Shape;346;p24"/>
          <p:cNvSpPr/>
          <p:nvPr/>
        </p:nvSpPr>
        <p:spPr>
          <a:xfrm>
            <a:off x="2373450" y="3055420"/>
            <a:ext cx="792205" cy="2350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927" u="none" cap="none" strike="noStrike">
                <a:solidFill>
                  <a:srgbClr val="262626"/>
                </a:solidFill>
                <a:latin typeface="Arial"/>
                <a:ea typeface="Arial"/>
                <a:cs typeface="Arial"/>
                <a:sym typeface="Arial"/>
              </a:rPr>
              <a:t>INCREASE</a:t>
            </a:r>
            <a:endParaRPr b="0" i="0" sz="927" u="none" cap="none" strike="noStrike">
              <a:solidFill>
                <a:srgbClr val="000000"/>
              </a:solidFill>
              <a:latin typeface="Arial"/>
              <a:ea typeface="Arial"/>
              <a:cs typeface="Arial"/>
              <a:sym typeface="Arial"/>
            </a:endParaRPr>
          </a:p>
        </p:txBody>
      </p:sp>
      <p:sp>
        <p:nvSpPr>
          <p:cNvPr id="347" name="Google Shape;347;p24"/>
          <p:cNvSpPr txBox="1"/>
          <p:nvPr/>
        </p:nvSpPr>
        <p:spPr>
          <a:xfrm>
            <a:off x="2373450" y="3532542"/>
            <a:ext cx="1926170" cy="393178"/>
          </a:xfrm>
          <a:prstGeom prst="rect">
            <a:avLst/>
          </a:prstGeom>
          <a:noFill/>
          <a:ln>
            <a:noFill/>
          </a:ln>
        </p:spPr>
        <p:txBody>
          <a:bodyPr anchorCtr="0" anchor="t" bIns="24950" lIns="49900" spcFirstLastPara="1" rIns="49900" wrap="square" tIns="24950">
            <a:noAutofit/>
          </a:bodyPr>
          <a:lstStyle/>
          <a:p>
            <a:pPr indent="0" lvl="0" marL="0" marR="0" rtl="0" algn="l">
              <a:lnSpc>
                <a:spcPct val="80000"/>
              </a:lnSpc>
              <a:spcBef>
                <a:spcPts val="0"/>
              </a:spcBef>
              <a:spcAft>
                <a:spcPts val="0"/>
              </a:spcAft>
              <a:buClr>
                <a:srgbClr val="000000"/>
              </a:buClr>
              <a:buSzPts val="2402"/>
              <a:buFont typeface="Arial"/>
              <a:buNone/>
            </a:pPr>
            <a:r>
              <a:rPr b="0" i="0" lang="en-US" sz="2402" u="none" cap="none" strike="noStrike">
                <a:solidFill>
                  <a:srgbClr val="262626"/>
                </a:solidFill>
                <a:latin typeface="Calibri"/>
                <a:ea typeface="Calibri"/>
                <a:cs typeface="Calibri"/>
                <a:sym typeface="Calibri"/>
              </a:rPr>
              <a:t>33%</a:t>
            </a:r>
            <a:endParaRPr b="0" i="0" sz="2402" u="none" cap="none" strike="noStrike">
              <a:solidFill>
                <a:srgbClr val="262626"/>
              </a:solidFill>
              <a:latin typeface="Calibri"/>
              <a:ea typeface="Calibri"/>
              <a:cs typeface="Calibri"/>
              <a:sym typeface="Calibri"/>
            </a:endParaRPr>
          </a:p>
        </p:txBody>
      </p:sp>
      <p:sp>
        <p:nvSpPr>
          <p:cNvPr id="348" name="Google Shape;348;p24"/>
          <p:cNvSpPr txBox="1"/>
          <p:nvPr/>
        </p:nvSpPr>
        <p:spPr>
          <a:xfrm>
            <a:off x="3470140" y="3551077"/>
            <a:ext cx="2328892" cy="656826"/>
          </a:xfrm>
          <a:prstGeom prst="rect">
            <a:avLst/>
          </a:prstGeom>
          <a:noFill/>
          <a:ln>
            <a:noFill/>
          </a:ln>
        </p:spPr>
        <p:txBody>
          <a:bodyPr anchorCtr="0" anchor="t" bIns="24950" lIns="49900" spcFirstLastPara="1" rIns="49900" wrap="square" tIns="24950">
            <a:noAutofit/>
          </a:bodyPr>
          <a:lstStyle/>
          <a:p>
            <a:pPr indent="0" lvl="0" marL="0" marR="0" rtl="0" algn="l">
              <a:lnSpc>
                <a:spcPct val="80000"/>
              </a:lnSpc>
              <a:spcBef>
                <a:spcPts val="0"/>
              </a:spcBef>
              <a:spcAft>
                <a:spcPts val="0"/>
              </a:spcAft>
              <a:buClr>
                <a:srgbClr val="000000"/>
              </a:buClr>
              <a:buSzPts val="1092"/>
              <a:buFont typeface="Arial"/>
              <a:buNone/>
            </a:pPr>
            <a:r>
              <a:rPr b="0" i="0" lang="en-US" sz="1092" u="none" cap="none" strike="noStrike">
                <a:solidFill>
                  <a:srgbClr val="262626"/>
                </a:solidFill>
                <a:latin typeface="Calibri"/>
                <a:ea typeface="Calibri"/>
                <a:cs typeface="Calibri"/>
                <a:sym typeface="Calibri"/>
              </a:rPr>
              <a:t>IN </a:t>
            </a:r>
            <a:r>
              <a:rPr b="1" i="0" lang="en-US" sz="1092" u="none" cap="none" strike="noStrike">
                <a:solidFill>
                  <a:srgbClr val="262626"/>
                </a:solidFill>
                <a:latin typeface="Calibri"/>
                <a:ea typeface="Calibri"/>
                <a:cs typeface="Calibri"/>
                <a:sym typeface="Calibri"/>
              </a:rPr>
              <a:t>CPS SPENDING ON ARTS EDUCATION – INVESTING AN ADDITIONAL $34MM ANNUALLY</a:t>
            </a:r>
            <a:endParaRPr b="1" i="0" sz="1092" u="none" cap="none" strike="noStrike">
              <a:solidFill>
                <a:srgbClr val="262626"/>
              </a:solidFill>
              <a:latin typeface="Calibri"/>
              <a:ea typeface="Calibri"/>
              <a:cs typeface="Calibri"/>
              <a:sym typeface="Calibri"/>
            </a:endParaRPr>
          </a:p>
        </p:txBody>
      </p:sp>
      <p:sp>
        <p:nvSpPr>
          <p:cNvPr id="349" name="Google Shape;349;p24"/>
          <p:cNvSpPr/>
          <p:nvPr/>
        </p:nvSpPr>
        <p:spPr>
          <a:xfrm rot="10800000">
            <a:off x="3213346" y="3542022"/>
            <a:ext cx="195774" cy="432271"/>
          </a:xfrm>
          <a:prstGeom prst="downArrow">
            <a:avLst>
              <a:gd fmla="val 50000" name="adj1"/>
              <a:gd fmla="val 50000" name="adj2"/>
            </a:avLst>
          </a:prstGeom>
          <a:solidFill>
            <a:srgbClr val="018CA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0" u="none" cap="none" strike="noStrike">
              <a:solidFill>
                <a:srgbClr val="FFFFFF"/>
              </a:solidFill>
              <a:latin typeface="Arial"/>
              <a:ea typeface="Arial"/>
              <a:cs typeface="Arial"/>
              <a:sym typeface="Arial"/>
            </a:endParaRPr>
          </a:p>
        </p:txBody>
      </p:sp>
      <p:sp>
        <p:nvSpPr>
          <p:cNvPr id="350" name="Google Shape;350;p24"/>
          <p:cNvSpPr/>
          <p:nvPr/>
        </p:nvSpPr>
        <p:spPr>
          <a:xfrm>
            <a:off x="2373450" y="3791294"/>
            <a:ext cx="792205" cy="2350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927" u="none" cap="none" strike="noStrike">
                <a:solidFill>
                  <a:srgbClr val="262626"/>
                </a:solidFill>
                <a:latin typeface="Arial"/>
                <a:ea typeface="Arial"/>
                <a:cs typeface="Arial"/>
                <a:sym typeface="Arial"/>
              </a:rPr>
              <a:t>INCREASE</a:t>
            </a:r>
            <a:endParaRPr b="0" i="0" sz="927" u="none" cap="none" strike="noStrike">
              <a:solidFill>
                <a:srgbClr val="000000"/>
              </a:solidFill>
              <a:latin typeface="Arial"/>
              <a:ea typeface="Arial"/>
              <a:cs typeface="Arial"/>
              <a:sym typeface="Arial"/>
            </a:endParaRPr>
          </a:p>
        </p:txBody>
      </p:sp>
      <p:sp>
        <p:nvSpPr>
          <p:cNvPr id="351" name="Google Shape;351;p24"/>
          <p:cNvSpPr txBox="1"/>
          <p:nvPr/>
        </p:nvSpPr>
        <p:spPr>
          <a:xfrm>
            <a:off x="6177104" y="1453199"/>
            <a:ext cx="1358668" cy="1479713"/>
          </a:xfrm>
          <a:prstGeom prst="rect">
            <a:avLst/>
          </a:prstGeom>
          <a:noFill/>
          <a:ln>
            <a:noFill/>
          </a:ln>
        </p:spPr>
        <p:txBody>
          <a:bodyPr anchorCtr="0" anchor="t" bIns="24950" lIns="49900" spcFirstLastPara="1" rIns="49900" wrap="square" tIns="24950">
            <a:noAutofit/>
          </a:bodyPr>
          <a:lstStyle/>
          <a:p>
            <a:pPr indent="0" lvl="0" marL="0" marR="0" rtl="0" algn="l">
              <a:lnSpc>
                <a:spcPct val="130000"/>
              </a:lnSpc>
              <a:spcBef>
                <a:spcPts val="0"/>
              </a:spcBef>
              <a:spcAft>
                <a:spcPts val="0"/>
              </a:spcAft>
              <a:buClr>
                <a:srgbClr val="000000"/>
              </a:buClr>
              <a:buSzPts val="1165"/>
              <a:buFont typeface="Arial"/>
              <a:buNone/>
            </a:pPr>
            <a:r>
              <a:rPr b="0" i="0" lang="en-US" sz="1165" u="none" cap="none" strike="noStrike">
                <a:solidFill>
                  <a:srgbClr val="3A3838"/>
                </a:solidFill>
                <a:latin typeface="Calibri"/>
                <a:ea typeface="Calibri"/>
                <a:cs typeface="Calibri"/>
                <a:sym typeface="Calibri"/>
              </a:rPr>
              <a:t>At this rate of increase, </a:t>
            </a:r>
            <a:r>
              <a:rPr b="1" i="0" lang="en-US" sz="1165" u="none" cap="none" strike="noStrike">
                <a:solidFill>
                  <a:srgbClr val="3A3838"/>
                </a:solidFill>
                <a:latin typeface="Calibri"/>
                <a:ea typeface="Calibri"/>
                <a:cs typeface="Calibri"/>
                <a:sym typeface="Calibri"/>
              </a:rPr>
              <a:t>over 85% of CPS schools will rate as </a:t>
            </a:r>
            <a:r>
              <a:rPr b="1" i="1" lang="en-US" sz="1165" u="none" cap="none" strike="noStrike">
                <a:solidFill>
                  <a:srgbClr val="3A3838"/>
                </a:solidFill>
                <a:latin typeface="Calibri"/>
                <a:ea typeface="Calibri"/>
                <a:cs typeface="Calibri"/>
                <a:sym typeface="Calibri"/>
              </a:rPr>
              <a:t>Strong</a:t>
            </a:r>
            <a:r>
              <a:rPr b="1" i="0" lang="en-US" sz="1165" u="none" cap="none" strike="noStrike">
                <a:solidFill>
                  <a:srgbClr val="3A3838"/>
                </a:solidFill>
                <a:latin typeface="Calibri"/>
                <a:ea typeface="Calibri"/>
                <a:cs typeface="Calibri"/>
                <a:sym typeface="Calibri"/>
              </a:rPr>
              <a:t> or </a:t>
            </a:r>
            <a:r>
              <a:rPr b="1" i="1" lang="en-US" sz="1165" u="none" cap="none" strike="noStrike">
                <a:solidFill>
                  <a:srgbClr val="3A3838"/>
                </a:solidFill>
                <a:latin typeface="Calibri"/>
                <a:ea typeface="Calibri"/>
                <a:cs typeface="Calibri"/>
                <a:sym typeface="Calibri"/>
              </a:rPr>
              <a:t>Excelling</a:t>
            </a:r>
            <a:r>
              <a:rPr b="1" i="0" lang="en-US" sz="1165" u="none" cap="none" strike="noStrike">
                <a:solidFill>
                  <a:srgbClr val="3A3838"/>
                </a:solidFill>
                <a:latin typeface="Calibri"/>
                <a:ea typeface="Calibri"/>
                <a:cs typeface="Calibri"/>
                <a:sym typeface="Calibri"/>
              </a:rPr>
              <a:t> in the arts</a:t>
            </a:r>
            <a:r>
              <a:rPr b="0" i="0" lang="en-US" sz="1165" u="none" cap="none" strike="noStrike">
                <a:solidFill>
                  <a:srgbClr val="3A3838"/>
                </a:solidFill>
                <a:latin typeface="Calibri"/>
                <a:ea typeface="Calibri"/>
                <a:cs typeface="Calibri"/>
                <a:sym typeface="Calibri"/>
              </a:rPr>
              <a:t>, provide 2 hours of weekly arts instruction, and staff the arts appropriately </a:t>
            </a:r>
            <a:r>
              <a:rPr b="1" i="0" lang="en-US" sz="1165" u="none" cap="none" strike="noStrike">
                <a:solidFill>
                  <a:srgbClr val="3A3838"/>
                </a:solidFill>
                <a:latin typeface="Calibri"/>
                <a:ea typeface="Calibri"/>
                <a:cs typeface="Calibri"/>
                <a:sym typeface="Calibri"/>
              </a:rPr>
              <a:t>in the next three-to-four years. </a:t>
            </a:r>
            <a:endParaRPr/>
          </a:p>
        </p:txBody>
      </p:sp>
      <p:pic>
        <p:nvPicPr>
          <p:cNvPr descr="I:\COMMS Resources\Icons\IGI106_Icons_27.jpg" id="352" name="Google Shape;352;p24"/>
          <p:cNvPicPr preferRelativeResize="0"/>
          <p:nvPr/>
        </p:nvPicPr>
        <p:blipFill rotWithShape="1">
          <a:blip r:embed="rId7">
            <a:alphaModFix/>
          </a:blip>
          <a:srcRect b="0" l="0" r="0" t="0"/>
          <a:stretch/>
        </p:blipFill>
        <p:spPr>
          <a:xfrm>
            <a:off x="1798564" y="4198702"/>
            <a:ext cx="473272" cy="473272"/>
          </a:xfrm>
          <a:prstGeom prst="rect">
            <a:avLst/>
          </a:prstGeom>
          <a:noFill/>
          <a:ln>
            <a:noFill/>
          </a:ln>
        </p:spPr>
      </p:pic>
      <p:sp>
        <p:nvSpPr>
          <p:cNvPr id="353" name="Google Shape;353;p24"/>
          <p:cNvSpPr txBox="1"/>
          <p:nvPr/>
        </p:nvSpPr>
        <p:spPr>
          <a:xfrm>
            <a:off x="2366239" y="4238058"/>
            <a:ext cx="1926170" cy="393178"/>
          </a:xfrm>
          <a:prstGeom prst="rect">
            <a:avLst/>
          </a:prstGeom>
          <a:noFill/>
          <a:ln>
            <a:noFill/>
          </a:ln>
        </p:spPr>
        <p:txBody>
          <a:bodyPr anchorCtr="0" anchor="t" bIns="24950" lIns="49900" spcFirstLastPara="1" rIns="49900" wrap="square" tIns="24950">
            <a:noAutofit/>
          </a:bodyPr>
          <a:lstStyle/>
          <a:p>
            <a:pPr indent="0" lvl="0" marL="0" marR="0" rtl="0" algn="l">
              <a:lnSpc>
                <a:spcPct val="80000"/>
              </a:lnSpc>
              <a:spcBef>
                <a:spcPts val="0"/>
              </a:spcBef>
              <a:spcAft>
                <a:spcPts val="0"/>
              </a:spcAft>
              <a:buClr>
                <a:srgbClr val="000000"/>
              </a:buClr>
              <a:buSzPts val="2402"/>
              <a:buFont typeface="Arial"/>
              <a:buNone/>
            </a:pPr>
            <a:r>
              <a:rPr b="0" i="0" lang="en-US" sz="2402" u="none" cap="none" strike="noStrike">
                <a:solidFill>
                  <a:srgbClr val="262626"/>
                </a:solidFill>
                <a:latin typeface="Calibri"/>
                <a:ea typeface="Calibri"/>
                <a:cs typeface="Calibri"/>
                <a:sym typeface="Calibri"/>
              </a:rPr>
              <a:t>97%</a:t>
            </a:r>
            <a:endParaRPr b="0" i="0" sz="2402" u="none" cap="none" strike="noStrike">
              <a:solidFill>
                <a:srgbClr val="262626"/>
              </a:solidFill>
              <a:latin typeface="Calibri"/>
              <a:ea typeface="Calibri"/>
              <a:cs typeface="Calibri"/>
              <a:sym typeface="Calibri"/>
            </a:endParaRPr>
          </a:p>
        </p:txBody>
      </p:sp>
      <p:sp>
        <p:nvSpPr>
          <p:cNvPr id="354" name="Google Shape;354;p24"/>
          <p:cNvSpPr txBox="1"/>
          <p:nvPr/>
        </p:nvSpPr>
        <p:spPr>
          <a:xfrm>
            <a:off x="3462316" y="4268416"/>
            <a:ext cx="2336717" cy="656826"/>
          </a:xfrm>
          <a:prstGeom prst="rect">
            <a:avLst/>
          </a:prstGeom>
          <a:noFill/>
          <a:ln>
            <a:noFill/>
          </a:ln>
        </p:spPr>
        <p:txBody>
          <a:bodyPr anchorCtr="0" anchor="t" bIns="24950" lIns="49900" spcFirstLastPara="1" rIns="49900" wrap="square" tIns="24950">
            <a:noAutofit/>
          </a:bodyPr>
          <a:lstStyle/>
          <a:p>
            <a:pPr indent="0" lvl="0" marL="0" marR="0" rtl="0" algn="l">
              <a:lnSpc>
                <a:spcPct val="80000"/>
              </a:lnSpc>
              <a:spcBef>
                <a:spcPts val="0"/>
              </a:spcBef>
              <a:spcAft>
                <a:spcPts val="0"/>
              </a:spcAft>
              <a:buClr>
                <a:srgbClr val="000000"/>
              </a:buClr>
              <a:buSzPts val="1092"/>
              <a:buFont typeface="Arial"/>
              <a:buNone/>
            </a:pPr>
            <a:r>
              <a:rPr b="0" i="0" lang="en-US" sz="1092" u="none" cap="none" strike="noStrike">
                <a:solidFill>
                  <a:srgbClr val="262626"/>
                </a:solidFill>
                <a:latin typeface="Calibri"/>
                <a:ea typeface="Calibri"/>
                <a:cs typeface="Calibri"/>
                <a:sym typeface="Calibri"/>
              </a:rPr>
              <a:t>CPS SCHOOLS ARE </a:t>
            </a:r>
            <a:r>
              <a:rPr b="1" i="0" lang="en-US" sz="1092" u="none" cap="none" strike="noStrike">
                <a:solidFill>
                  <a:srgbClr val="262626"/>
                </a:solidFill>
                <a:latin typeface="Calibri"/>
                <a:ea typeface="Calibri"/>
                <a:cs typeface="Calibri"/>
                <a:sym typeface="Calibri"/>
              </a:rPr>
              <a:t>ACTIVELY ENGAGED </a:t>
            </a:r>
            <a:r>
              <a:rPr b="0" i="0" lang="en-US" sz="1092" u="none" cap="none" strike="noStrike">
                <a:solidFill>
                  <a:srgbClr val="262626"/>
                </a:solidFill>
                <a:latin typeface="Calibri"/>
                <a:ea typeface="Calibri"/>
                <a:cs typeface="Calibri"/>
                <a:sym typeface="Calibri"/>
              </a:rPr>
              <a:t>IN THE CREATIVE SCHOOLS INITIATIVE</a:t>
            </a:r>
            <a:endParaRPr/>
          </a:p>
        </p:txBody>
      </p:sp>
      <p:sp>
        <p:nvSpPr>
          <p:cNvPr id="355" name="Google Shape;355;p24"/>
          <p:cNvSpPr/>
          <p:nvPr/>
        </p:nvSpPr>
        <p:spPr>
          <a:xfrm rot="10800000">
            <a:off x="3213346" y="4250615"/>
            <a:ext cx="195774" cy="432271"/>
          </a:xfrm>
          <a:prstGeom prst="downArrow">
            <a:avLst>
              <a:gd fmla="val 50000" name="adj1"/>
              <a:gd fmla="val 50000" name="adj2"/>
            </a:avLst>
          </a:prstGeom>
          <a:solidFill>
            <a:srgbClr val="018CA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0" u="none" cap="none" strike="noStrike">
              <a:solidFill>
                <a:srgbClr val="FFFFFF"/>
              </a:solidFill>
              <a:latin typeface="Arial"/>
              <a:ea typeface="Arial"/>
              <a:cs typeface="Arial"/>
              <a:sym typeface="Arial"/>
            </a:endParaRPr>
          </a:p>
        </p:txBody>
      </p:sp>
      <p:sp>
        <p:nvSpPr>
          <p:cNvPr id="356" name="Google Shape;356;p24"/>
          <p:cNvSpPr/>
          <p:nvPr/>
        </p:nvSpPr>
        <p:spPr>
          <a:xfrm>
            <a:off x="2366239" y="4477260"/>
            <a:ext cx="593432" cy="2350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927" u="none" cap="none" strike="noStrike">
                <a:solidFill>
                  <a:srgbClr val="262626"/>
                </a:solidFill>
                <a:latin typeface="Arial"/>
                <a:ea typeface="Arial"/>
                <a:cs typeface="Arial"/>
                <a:sym typeface="Arial"/>
              </a:rPr>
              <a:t>OF ALL</a:t>
            </a:r>
            <a:endParaRPr b="0" i="0" sz="927" u="none" cap="none" strike="noStrike">
              <a:solidFill>
                <a:srgbClr val="000000"/>
              </a:solidFill>
              <a:latin typeface="Arial"/>
              <a:ea typeface="Arial"/>
              <a:cs typeface="Arial"/>
              <a:sym typeface="Arial"/>
            </a:endParaRPr>
          </a:p>
        </p:txBody>
      </p:sp>
      <p:sp>
        <p:nvSpPr>
          <p:cNvPr id="357" name="Google Shape;357;p24"/>
          <p:cNvSpPr txBox="1"/>
          <p:nvPr>
            <p:ph idx="1" type="subTitle"/>
          </p:nvPr>
        </p:nvSpPr>
        <p:spPr>
          <a:xfrm>
            <a:off x="2275872" y="138976"/>
            <a:ext cx="4906193" cy="607709"/>
          </a:xfrm>
          <a:prstGeom prst="rect">
            <a:avLst/>
          </a:prstGeom>
          <a:noFill/>
          <a:ln>
            <a:noFill/>
          </a:ln>
        </p:spPr>
        <p:txBody>
          <a:bodyPr anchorCtr="0" anchor="t" bIns="91425" lIns="91425" spcFirstLastPara="1" rIns="91425" wrap="square" tIns="91425">
            <a:noAutofit/>
          </a:bodyPr>
          <a:lstStyle/>
          <a:p>
            <a:pPr indent="-342900" lvl="0" marL="457200" rtl="0" algn="ctr">
              <a:lnSpc>
                <a:spcPct val="100000"/>
              </a:lnSpc>
              <a:spcBef>
                <a:spcPts val="0"/>
              </a:spcBef>
              <a:spcAft>
                <a:spcPts val="0"/>
              </a:spcAft>
              <a:buSzPts val="2800"/>
              <a:buNone/>
            </a:pPr>
            <a:r>
              <a:rPr b="1" lang="en-US" sz="2383">
                <a:solidFill>
                  <a:srgbClr val="1D407B"/>
                </a:solidFill>
                <a:latin typeface="Calibri"/>
                <a:ea typeface="Calibri"/>
                <a:cs typeface="Calibri"/>
                <a:sym typeface="Calibri"/>
              </a:rPr>
              <a:t>artlook</a:t>
            </a:r>
            <a:r>
              <a:rPr lang="en-US" sz="2383">
                <a:solidFill>
                  <a:srgbClr val="1D407B"/>
                </a:solidFill>
                <a:latin typeface="Calibri"/>
                <a:ea typeface="Calibri"/>
                <a:cs typeface="Calibri"/>
                <a:sym typeface="Calibri"/>
              </a:rPr>
              <a:t>® </a:t>
            </a:r>
            <a:r>
              <a:rPr b="1" lang="en-US" sz="2383">
                <a:solidFill>
                  <a:srgbClr val="1D407B"/>
                </a:solidFill>
                <a:latin typeface="Trebuchet MS"/>
                <a:ea typeface="Trebuchet MS"/>
                <a:cs typeface="Trebuchet MS"/>
                <a:sym typeface="Trebuchet MS"/>
              </a:rPr>
              <a:t>Outcomes</a:t>
            </a:r>
            <a:endParaRPr b="1" sz="2118">
              <a:latin typeface="Trebuchet MS"/>
              <a:ea typeface="Trebuchet MS"/>
              <a:cs typeface="Trebuchet MS"/>
              <a:sym typeface="Trebuchet MS"/>
            </a:endParaRPr>
          </a:p>
        </p:txBody>
      </p:sp>
      <p:sp>
        <p:nvSpPr>
          <p:cNvPr id="358" name="Google Shape;358;p24"/>
          <p:cNvSpPr/>
          <p:nvPr/>
        </p:nvSpPr>
        <p:spPr>
          <a:xfrm>
            <a:off x="699" y="235700"/>
            <a:ext cx="9144000" cy="568800"/>
          </a:xfrm>
          <a:prstGeom prst="rect">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24"/>
          <p:cNvSpPr txBox="1"/>
          <p:nvPr/>
        </p:nvSpPr>
        <p:spPr>
          <a:xfrm>
            <a:off x="17700" y="180602"/>
            <a:ext cx="9132300" cy="56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US" sz="3000" u="none" cap="none" strike="noStrike">
                <a:solidFill>
                  <a:srgbClr val="FFFFFF"/>
                </a:solidFill>
                <a:latin typeface="Calibri"/>
                <a:ea typeface="Calibri"/>
                <a:cs typeface="Calibri"/>
                <a:sym typeface="Calibri"/>
              </a:rPr>
              <a:t>Chicago Progress in Arts Education</a:t>
            </a:r>
            <a:endParaRPr b="1" i="0" sz="3000" u="none" cap="none" strike="noStrike">
              <a:solidFill>
                <a:srgbClr val="FFFFFF"/>
              </a:solidFill>
              <a:latin typeface="Calibri"/>
              <a:ea typeface="Calibri"/>
              <a:cs typeface="Calibri"/>
              <a:sym typeface="Calibri"/>
            </a:endParaRPr>
          </a:p>
        </p:txBody>
      </p:sp>
      <p:pic>
        <p:nvPicPr>
          <p:cNvPr id="360" name="Google Shape;360;p24"/>
          <p:cNvPicPr preferRelativeResize="0"/>
          <p:nvPr/>
        </p:nvPicPr>
        <p:blipFill rotWithShape="1">
          <a:blip r:embed="rId8">
            <a:alphaModFix/>
          </a:blip>
          <a:srcRect b="0" l="0" r="0" t="0"/>
          <a:stretch/>
        </p:blipFill>
        <p:spPr>
          <a:xfrm>
            <a:off x="152400" y="4721275"/>
            <a:ext cx="1108470" cy="269825"/>
          </a:xfrm>
          <a:prstGeom prst="rect">
            <a:avLst/>
          </a:prstGeom>
          <a:noFill/>
          <a:ln>
            <a:noFill/>
          </a:ln>
        </p:spPr>
      </p:pic>
      <p:pic>
        <p:nvPicPr>
          <p:cNvPr id="361" name="Google Shape;361;p24"/>
          <p:cNvPicPr preferRelativeResize="0"/>
          <p:nvPr/>
        </p:nvPicPr>
        <p:blipFill rotWithShape="1">
          <a:blip r:embed="rId9">
            <a:alphaModFix/>
          </a:blip>
          <a:srcRect b="0" l="0" r="0" t="0"/>
          <a:stretch/>
        </p:blipFill>
        <p:spPr>
          <a:xfrm>
            <a:off x="7763050" y="4377527"/>
            <a:ext cx="1319325" cy="671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pic>
        <p:nvPicPr>
          <p:cNvPr id="366" name="Google Shape;366;p25"/>
          <p:cNvPicPr preferRelativeResize="0"/>
          <p:nvPr/>
        </p:nvPicPr>
        <p:blipFill rotWithShape="1">
          <a:blip r:embed="rId3">
            <a:alphaModFix/>
          </a:blip>
          <a:srcRect b="0" l="0" r="0" t="0"/>
          <a:stretch/>
        </p:blipFill>
        <p:spPr>
          <a:xfrm>
            <a:off x="1560768" y="986041"/>
            <a:ext cx="6006564" cy="4009618"/>
          </a:xfrm>
          <a:prstGeom prst="rect">
            <a:avLst/>
          </a:prstGeom>
          <a:noFill/>
          <a:ln>
            <a:noFill/>
          </a:ln>
        </p:spPr>
      </p:pic>
      <p:sp>
        <p:nvSpPr>
          <p:cNvPr id="367" name="Google Shape;367;p25"/>
          <p:cNvSpPr txBox="1"/>
          <p:nvPr/>
        </p:nvSpPr>
        <p:spPr>
          <a:xfrm>
            <a:off x="1243853" y="237368"/>
            <a:ext cx="6656294" cy="442804"/>
          </a:xfrm>
          <a:prstGeom prst="rect">
            <a:avLst/>
          </a:prstGeom>
          <a:noFill/>
          <a:ln>
            <a:noFill/>
          </a:ln>
        </p:spPr>
        <p:txBody>
          <a:bodyPr anchorCtr="0" anchor="t" bIns="30225" lIns="60500" spcFirstLastPara="1" rIns="60500" wrap="square" tIns="30225">
            <a:noAutofit/>
          </a:bodyPr>
          <a:lstStyle/>
          <a:p>
            <a:pPr indent="0" lvl="0" marL="0" marR="0" rtl="0" algn="ctr">
              <a:lnSpc>
                <a:spcPct val="100000"/>
              </a:lnSpc>
              <a:spcBef>
                <a:spcPts val="0"/>
              </a:spcBef>
              <a:spcAft>
                <a:spcPts val="0"/>
              </a:spcAft>
              <a:buNone/>
            </a:pPr>
            <a:r>
              <a:rPr b="1" i="0" lang="en-US" sz="2330" u="none" cap="none" strike="noStrike">
                <a:solidFill>
                  <a:schemeClr val="lt1"/>
                </a:solidFill>
                <a:latin typeface="Calibri"/>
                <a:ea typeface="Calibri"/>
                <a:cs typeface="Calibri"/>
                <a:sym typeface="Calibri"/>
              </a:rPr>
              <a:t>Growth in Poor Socio-Economic Neighborhoods</a:t>
            </a:r>
            <a:endParaRPr b="0" i="0" sz="2330" u="none" cap="none" strike="noStrike">
              <a:solidFill>
                <a:schemeClr val="lt1"/>
              </a:solidFill>
              <a:latin typeface="Calibri"/>
              <a:ea typeface="Calibri"/>
              <a:cs typeface="Calibri"/>
              <a:sym typeface="Calibri"/>
            </a:endParaRPr>
          </a:p>
        </p:txBody>
      </p:sp>
      <p:sp>
        <p:nvSpPr>
          <p:cNvPr id="368" name="Google Shape;368;p25"/>
          <p:cNvSpPr txBox="1"/>
          <p:nvPr/>
        </p:nvSpPr>
        <p:spPr>
          <a:xfrm>
            <a:off x="2275872" y="138976"/>
            <a:ext cx="4906193" cy="60770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383" u="none" cap="none" strike="noStrike">
                <a:solidFill>
                  <a:srgbClr val="1D407B"/>
                </a:solidFill>
                <a:latin typeface="Calibri"/>
                <a:ea typeface="Calibri"/>
                <a:cs typeface="Calibri"/>
                <a:sym typeface="Calibri"/>
              </a:rPr>
              <a:t>artlook</a:t>
            </a:r>
            <a:r>
              <a:rPr b="0" i="0" lang="en-US" sz="2383" u="none" cap="none" strike="noStrike">
                <a:solidFill>
                  <a:srgbClr val="1D407B"/>
                </a:solidFill>
                <a:latin typeface="Calibri"/>
                <a:ea typeface="Calibri"/>
                <a:cs typeface="Calibri"/>
                <a:sym typeface="Calibri"/>
              </a:rPr>
              <a:t>® </a:t>
            </a:r>
            <a:r>
              <a:rPr b="1" i="0" lang="en-US" sz="2383" u="none" cap="none" strike="noStrike">
                <a:solidFill>
                  <a:srgbClr val="1D407B"/>
                </a:solidFill>
                <a:latin typeface="Trebuchet MS"/>
                <a:ea typeface="Trebuchet MS"/>
                <a:cs typeface="Trebuchet MS"/>
                <a:sym typeface="Trebuchet MS"/>
              </a:rPr>
              <a:t>Outcomes</a:t>
            </a:r>
            <a:endParaRPr b="1" i="0" sz="2118" u="none" cap="none" strike="noStrike">
              <a:solidFill>
                <a:srgbClr val="000000"/>
              </a:solidFill>
              <a:latin typeface="Trebuchet MS"/>
              <a:ea typeface="Trebuchet MS"/>
              <a:cs typeface="Trebuchet MS"/>
              <a:sym typeface="Trebuchet MS"/>
            </a:endParaRPr>
          </a:p>
        </p:txBody>
      </p:sp>
      <p:sp>
        <p:nvSpPr>
          <p:cNvPr id="369" name="Google Shape;369;p25"/>
          <p:cNvSpPr/>
          <p:nvPr/>
        </p:nvSpPr>
        <p:spPr>
          <a:xfrm>
            <a:off x="699" y="235700"/>
            <a:ext cx="9144000" cy="568800"/>
          </a:xfrm>
          <a:prstGeom prst="rect">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25"/>
          <p:cNvSpPr txBox="1"/>
          <p:nvPr/>
        </p:nvSpPr>
        <p:spPr>
          <a:xfrm>
            <a:off x="17700" y="193302"/>
            <a:ext cx="9132300" cy="56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US" sz="3000" u="none" cap="none" strike="noStrike">
                <a:solidFill>
                  <a:srgbClr val="FFFFFF"/>
                </a:solidFill>
                <a:latin typeface="Calibri"/>
                <a:ea typeface="Calibri"/>
                <a:cs typeface="Calibri"/>
                <a:sym typeface="Calibri"/>
              </a:rPr>
              <a:t>Growth in under-resourced neighborhoods</a:t>
            </a:r>
            <a:endParaRPr b="1" i="0" sz="3000" u="none" cap="none" strike="noStrike">
              <a:solidFill>
                <a:srgbClr val="FFFFFF"/>
              </a:solidFill>
              <a:latin typeface="Calibri"/>
              <a:ea typeface="Calibri"/>
              <a:cs typeface="Calibri"/>
              <a:sym typeface="Calibri"/>
            </a:endParaRPr>
          </a:p>
        </p:txBody>
      </p:sp>
      <p:pic>
        <p:nvPicPr>
          <p:cNvPr id="371" name="Google Shape;371;p25"/>
          <p:cNvPicPr preferRelativeResize="0"/>
          <p:nvPr/>
        </p:nvPicPr>
        <p:blipFill rotWithShape="1">
          <a:blip r:embed="rId4">
            <a:alphaModFix/>
          </a:blip>
          <a:srcRect b="0" l="0" r="0" t="0"/>
          <a:stretch/>
        </p:blipFill>
        <p:spPr>
          <a:xfrm>
            <a:off x="152400" y="4721275"/>
            <a:ext cx="1108470" cy="269825"/>
          </a:xfrm>
          <a:prstGeom prst="rect">
            <a:avLst/>
          </a:prstGeom>
          <a:noFill/>
          <a:ln>
            <a:noFill/>
          </a:ln>
        </p:spPr>
      </p:pic>
      <p:pic>
        <p:nvPicPr>
          <p:cNvPr id="372" name="Google Shape;372;p25"/>
          <p:cNvPicPr preferRelativeResize="0"/>
          <p:nvPr/>
        </p:nvPicPr>
        <p:blipFill rotWithShape="1">
          <a:blip r:embed="rId5">
            <a:alphaModFix/>
          </a:blip>
          <a:srcRect b="0" l="0" r="0" t="0"/>
          <a:stretch/>
        </p:blipFill>
        <p:spPr>
          <a:xfrm>
            <a:off x="7763050" y="4377527"/>
            <a:ext cx="1319325" cy="671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grpSp>
        <p:nvGrpSpPr>
          <p:cNvPr id="74" name="Google Shape;74;p16"/>
          <p:cNvGrpSpPr/>
          <p:nvPr/>
        </p:nvGrpSpPr>
        <p:grpSpPr>
          <a:xfrm>
            <a:off x="4813324" y="1283219"/>
            <a:ext cx="2698495" cy="2631878"/>
            <a:chOff x="7758402" y="1889681"/>
            <a:chExt cx="4097162" cy="3911512"/>
          </a:xfrm>
        </p:grpSpPr>
        <p:pic>
          <p:nvPicPr>
            <p:cNvPr id="75" name="Google Shape;75;p16"/>
            <p:cNvPicPr preferRelativeResize="0"/>
            <p:nvPr/>
          </p:nvPicPr>
          <p:blipFill rotWithShape="1">
            <a:blip r:embed="rId3">
              <a:alphaModFix/>
            </a:blip>
            <a:srcRect b="0" l="0" r="0" t="0"/>
            <a:stretch/>
          </p:blipFill>
          <p:spPr>
            <a:xfrm>
              <a:off x="7758402" y="1889681"/>
              <a:ext cx="4097162" cy="3911512"/>
            </a:xfrm>
            <a:prstGeom prst="rect">
              <a:avLst/>
            </a:prstGeom>
            <a:noFill/>
            <a:ln>
              <a:noFill/>
            </a:ln>
          </p:spPr>
        </p:pic>
        <p:pic>
          <p:nvPicPr>
            <p:cNvPr id="76" name="Google Shape;76;p16"/>
            <p:cNvPicPr preferRelativeResize="0"/>
            <p:nvPr/>
          </p:nvPicPr>
          <p:blipFill rotWithShape="1">
            <a:blip r:embed="rId4">
              <a:alphaModFix/>
            </a:blip>
            <a:srcRect b="0" l="1560" r="2634" t="0"/>
            <a:stretch/>
          </p:blipFill>
          <p:spPr>
            <a:xfrm>
              <a:off x="7982712" y="2113892"/>
              <a:ext cx="3662098" cy="2213947"/>
            </a:xfrm>
            <a:prstGeom prst="rect">
              <a:avLst/>
            </a:prstGeom>
            <a:noFill/>
            <a:ln>
              <a:noFill/>
            </a:ln>
          </p:spPr>
        </p:pic>
      </p:grpSp>
      <p:grpSp>
        <p:nvGrpSpPr>
          <p:cNvPr id="77" name="Google Shape;77;p16"/>
          <p:cNvGrpSpPr/>
          <p:nvPr/>
        </p:nvGrpSpPr>
        <p:grpSpPr>
          <a:xfrm>
            <a:off x="1630530" y="366076"/>
            <a:ext cx="2868899" cy="3272242"/>
            <a:chOff x="128631" y="363522"/>
            <a:chExt cx="4317995" cy="5108003"/>
          </a:xfrm>
        </p:grpSpPr>
        <p:grpSp>
          <p:nvGrpSpPr>
            <p:cNvPr id="78" name="Google Shape;78;p16"/>
            <p:cNvGrpSpPr/>
            <p:nvPr/>
          </p:nvGrpSpPr>
          <p:grpSpPr>
            <a:xfrm>
              <a:off x="128631" y="363522"/>
              <a:ext cx="4317995" cy="5108003"/>
              <a:chOff x="128631" y="363522"/>
              <a:chExt cx="4317995" cy="5108003"/>
            </a:xfrm>
          </p:grpSpPr>
          <p:pic>
            <p:nvPicPr>
              <p:cNvPr id="79" name="Google Shape;79;p16"/>
              <p:cNvPicPr preferRelativeResize="0"/>
              <p:nvPr/>
            </p:nvPicPr>
            <p:blipFill rotWithShape="1">
              <a:blip r:embed="rId5">
                <a:alphaModFix/>
              </a:blip>
              <a:srcRect b="0" l="0" r="23059" t="0"/>
              <a:stretch/>
            </p:blipFill>
            <p:spPr>
              <a:xfrm>
                <a:off x="128631" y="363522"/>
                <a:ext cx="3856666" cy="1597067"/>
              </a:xfrm>
              <a:prstGeom prst="rect">
                <a:avLst/>
              </a:prstGeom>
              <a:noFill/>
              <a:ln>
                <a:noFill/>
              </a:ln>
            </p:spPr>
          </p:pic>
          <p:grpSp>
            <p:nvGrpSpPr>
              <p:cNvPr id="80" name="Google Shape;80;p16"/>
              <p:cNvGrpSpPr/>
              <p:nvPr/>
            </p:nvGrpSpPr>
            <p:grpSpPr>
              <a:xfrm>
                <a:off x="390454" y="2789646"/>
                <a:ext cx="4056172" cy="580883"/>
                <a:chOff x="638378" y="2099843"/>
                <a:chExt cx="4916571" cy="704100"/>
              </a:xfrm>
            </p:grpSpPr>
            <p:sp>
              <p:nvSpPr>
                <p:cNvPr id="81" name="Google Shape;81;p16"/>
                <p:cNvSpPr/>
                <p:nvPr/>
              </p:nvSpPr>
              <p:spPr>
                <a:xfrm>
                  <a:off x="638378" y="2099843"/>
                  <a:ext cx="707700" cy="704100"/>
                </a:xfrm>
                <a:prstGeom prst="ellipse">
                  <a:avLst/>
                </a:prstGeom>
                <a:solidFill>
                  <a:srgbClr val="002060"/>
                </a:solidFill>
                <a:ln>
                  <a:noFill/>
                </a:ln>
              </p:spPr>
              <p:txBody>
                <a:bodyPr anchorCtr="0" anchor="ctr" bIns="24950" lIns="49900" spcFirstLastPara="1" rIns="49900" wrap="square" tIns="24950">
                  <a:noAutofit/>
                </a:bodyPr>
                <a:lstStyle/>
                <a:p>
                  <a:pPr indent="0" lvl="0" marL="0" marR="0" rtl="0" algn="ctr">
                    <a:lnSpc>
                      <a:spcPct val="100000"/>
                    </a:lnSpc>
                    <a:spcBef>
                      <a:spcPts val="0"/>
                    </a:spcBef>
                    <a:spcAft>
                      <a:spcPts val="0"/>
                    </a:spcAft>
                    <a:buNone/>
                  </a:pPr>
                  <a:r>
                    <a:rPr b="1" i="0" lang="en-US" sz="2184" u="none" cap="none" strike="noStrike">
                      <a:solidFill>
                        <a:srgbClr val="FFFFFF"/>
                      </a:solidFill>
                      <a:latin typeface="Trebuchet MS"/>
                      <a:ea typeface="Trebuchet MS"/>
                      <a:cs typeface="Trebuchet MS"/>
                      <a:sym typeface="Trebuchet MS"/>
                    </a:rPr>
                    <a:t>1</a:t>
                  </a:r>
                  <a:endParaRPr b="1" i="0" sz="1966" u="none" cap="none" strike="noStrike">
                    <a:solidFill>
                      <a:srgbClr val="FFFFFF"/>
                    </a:solidFill>
                    <a:latin typeface="Trebuchet MS"/>
                    <a:ea typeface="Trebuchet MS"/>
                    <a:cs typeface="Trebuchet MS"/>
                    <a:sym typeface="Trebuchet MS"/>
                  </a:endParaRPr>
                </a:p>
              </p:txBody>
            </p:sp>
            <p:sp>
              <p:nvSpPr>
                <p:cNvPr id="82" name="Google Shape;82;p16"/>
                <p:cNvSpPr txBox="1"/>
                <p:nvPr/>
              </p:nvSpPr>
              <p:spPr>
                <a:xfrm>
                  <a:off x="1462349" y="2221045"/>
                  <a:ext cx="4092600" cy="461700"/>
                </a:xfrm>
                <a:prstGeom prst="rect">
                  <a:avLst/>
                </a:prstGeom>
                <a:noFill/>
                <a:ln>
                  <a:noFill/>
                </a:ln>
              </p:spPr>
              <p:txBody>
                <a:bodyPr anchorCtr="0" anchor="t" bIns="24950" lIns="49900" spcFirstLastPara="1" rIns="49900" wrap="square" tIns="24950">
                  <a:noAutofit/>
                </a:bodyPr>
                <a:lstStyle/>
                <a:p>
                  <a:pPr indent="0" lvl="0" marL="0" marR="0" rtl="0" algn="l">
                    <a:lnSpc>
                      <a:spcPct val="100000"/>
                    </a:lnSpc>
                    <a:spcBef>
                      <a:spcPts val="0"/>
                    </a:spcBef>
                    <a:spcAft>
                      <a:spcPts val="0"/>
                    </a:spcAft>
                    <a:buNone/>
                  </a:pPr>
                  <a:r>
                    <a:rPr b="0" i="0" lang="en-US" sz="1310" u="none" cap="none" strike="noStrike">
                      <a:solidFill>
                        <a:srgbClr val="1D407B"/>
                      </a:solidFill>
                      <a:latin typeface="Trebuchet MS"/>
                      <a:ea typeface="Trebuchet MS"/>
                      <a:cs typeface="Trebuchet MS"/>
                      <a:sym typeface="Trebuchet MS"/>
                    </a:rPr>
                    <a:t>Drive change on the ground</a:t>
                  </a:r>
                  <a:endParaRPr b="0" i="0" sz="1310" u="none" cap="none" strike="noStrike">
                    <a:solidFill>
                      <a:srgbClr val="1D407B"/>
                    </a:solidFill>
                    <a:latin typeface="Trebuchet MS"/>
                    <a:ea typeface="Trebuchet MS"/>
                    <a:cs typeface="Trebuchet MS"/>
                    <a:sym typeface="Trebuchet MS"/>
                  </a:endParaRPr>
                </a:p>
              </p:txBody>
            </p:sp>
          </p:grpSp>
          <p:grpSp>
            <p:nvGrpSpPr>
              <p:cNvPr id="83" name="Google Shape;83;p16"/>
              <p:cNvGrpSpPr/>
              <p:nvPr/>
            </p:nvGrpSpPr>
            <p:grpSpPr>
              <a:xfrm>
                <a:off x="390455" y="3849387"/>
                <a:ext cx="3507381" cy="580883"/>
                <a:chOff x="638379" y="3384377"/>
                <a:chExt cx="4251371" cy="704100"/>
              </a:xfrm>
            </p:grpSpPr>
            <p:sp>
              <p:nvSpPr>
                <p:cNvPr id="84" name="Google Shape;84;p16"/>
                <p:cNvSpPr/>
                <p:nvPr/>
              </p:nvSpPr>
              <p:spPr>
                <a:xfrm>
                  <a:off x="638379" y="3384377"/>
                  <a:ext cx="707700" cy="704100"/>
                </a:xfrm>
                <a:prstGeom prst="ellipse">
                  <a:avLst/>
                </a:prstGeom>
                <a:solidFill>
                  <a:srgbClr val="008BA5"/>
                </a:solidFill>
                <a:ln>
                  <a:noFill/>
                </a:ln>
              </p:spPr>
              <p:txBody>
                <a:bodyPr anchorCtr="0" anchor="ctr" bIns="24950" lIns="49900" spcFirstLastPara="1" rIns="49900" wrap="square" tIns="24950">
                  <a:noAutofit/>
                </a:bodyPr>
                <a:lstStyle/>
                <a:p>
                  <a:pPr indent="0" lvl="0" marL="0" marR="0" rtl="0" algn="ctr">
                    <a:lnSpc>
                      <a:spcPct val="100000"/>
                    </a:lnSpc>
                    <a:spcBef>
                      <a:spcPts val="0"/>
                    </a:spcBef>
                    <a:spcAft>
                      <a:spcPts val="0"/>
                    </a:spcAft>
                    <a:buNone/>
                  </a:pPr>
                  <a:r>
                    <a:rPr b="1" i="0" lang="en-US" sz="2184" u="none" cap="none" strike="noStrike">
                      <a:solidFill>
                        <a:srgbClr val="FFFFFF"/>
                      </a:solidFill>
                      <a:latin typeface="Trebuchet MS"/>
                      <a:ea typeface="Trebuchet MS"/>
                      <a:cs typeface="Trebuchet MS"/>
                      <a:sym typeface="Trebuchet MS"/>
                    </a:rPr>
                    <a:t>2</a:t>
                  </a:r>
                  <a:endParaRPr b="1" i="0" sz="1966" u="none" cap="none" strike="noStrike">
                    <a:solidFill>
                      <a:srgbClr val="FFFFFF"/>
                    </a:solidFill>
                    <a:latin typeface="Trebuchet MS"/>
                    <a:ea typeface="Trebuchet MS"/>
                    <a:cs typeface="Trebuchet MS"/>
                    <a:sym typeface="Trebuchet MS"/>
                  </a:endParaRPr>
                </a:p>
              </p:txBody>
            </p:sp>
            <p:sp>
              <p:nvSpPr>
                <p:cNvPr id="85" name="Google Shape;85;p16"/>
                <p:cNvSpPr txBox="1"/>
                <p:nvPr/>
              </p:nvSpPr>
              <p:spPr>
                <a:xfrm>
                  <a:off x="1539350" y="3504544"/>
                  <a:ext cx="3350400" cy="461700"/>
                </a:xfrm>
                <a:prstGeom prst="rect">
                  <a:avLst/>
                </a:prstGeom>
                <a:noFill/>
                <a:ln>
                  <a:noFill/>
                </a:ln>
              </p:spPr>
              <p:txBody>
                <a:bodyPr anchorCtr="0" anchor="t" bIns="24950" lIns="49900" spcFirstLastPara="1" rIns="49900" wrap="square" tIns="24950">
                  <a:noAutofit/>
                </a:bodyPr>
                <a:lstStyle/>
                <a:p>
                  <a:pPr indent="0" lvl="0" marL="0" marR="0" rtl="0" algn="l">
                    <a:lnSpc>
                      <a:spcPct val="100000"/>
                    </a:lnSpc>
                    <a:spcBef>
                      <a:spcPts val="0"/>
                    </a:spcBef>
                    <a:spcAft>
                      <a:spcPts val="0"/>
                    </a:spcAft>
                    <a:buNone/>
                  </a:pPr>
                  <a:r>
                    <a:rPr b="0" i="0" lang="en-US" sz="1310" u="none" cap="none" strike="noStrike">
                      <a:solidFill>
                        <a:srgbClr val="1D407B"/>
                      </a:solidFill>
                      <a:latin typeface="Trebuchet MS"/>
                      <a:ea typeface="Trebuchet MS"/>
                      <a:cs typeface="Trebuchet MS"/>
                      <a:sym typeface="Trebuchet MS"/>
                    </a:rPr>
                    <a:t>Drive systems change</a:t>
                  </a:r>
                  <a:endParaRPr b="0" i="0" sz="1310" u="none" cap="none" strike="noStrike">
                    <a:solidFill>
                      <a:srgbClr val="1D407B"/>
                    </a:solidFill>
                    <a:latin typeface="Trebuchet MS"/>
                    <a:ea typeface="Trebuchet MS"/>
                    <a:cs typeface="Trebuchet MS"/>
                    <a:sym typeface="Trebuchet MS"/>
                  </a:endParaRPr>
                </a:p>
              </p:txBody>
            </p:sp>
          </p:grpSp>
          <p:grpSp>
            <p:nvGrpSpPr>
              <p:cNvPr id="86" name="Google Shape;86;p16"/>
              <p:cNvGrpSpPr/>
              <p:nvPr/>
            </p:nvGrpSpPr>
            <p:grpSpPr>
              <a:xfrm>
                <a:off x="384146" y="4890642"/>
                <a:ext cx="2909542" cy="580883"/>
                <a:chOff x="630732" y="4646505"/>
                <a:chExt cx="3526718" cy="704100"/>
              </a:xfrm>
            </p:grpSpPr>
            <p:sp>
              <p:nvSpPr>
                <p:cNvPr id="87" name="Google Shape;87;p16"/>
                <p:cNvSpPr/>
                <p:nvPr/>
              </p:nvSpPr>
              <p:spPr>
                <a:xfrm>
                  <a:off x="630732" y="4646505"/>
                  <a:ext cx="707700" cy="704100"/>
                </a:xfrm>
                <a:prstGeom prst="ellipse">
                  <a:avLst/>
                </a:prstGeom>
                <a:solidFill>
                  <a:srgbClr val="FFC000"/>
                </a:solidFill>
                <a:ln>
                  <a:noFill/>
                </a:ln>
              </p:spPr>
              <p:txBody>
                <a:bodyPr anchorCtr="0" anchor="ctr" bIns="24950" lIns="49900" spcFirstLastPara="1" rIns="49900" wrap="square" tIns="24950">
                  <a:noAutofit/>
                </a:bodyPr>
                <a:lstStyle/>
                <a:p>
                  <a:pPr indent="0" lvl="0" marL="0" marR="0" rtl="0" algn="ctr">
                    <a:lnSpc>
                      <a:spcPct val="100000"/>
                    </a:lnSpc>
                    <a:spcBef>
                      <a:spcPts val="0"/>
                    </a:spcBef>
                    <a:spcAft>
                      <a:spcPts val="0"/>
                    </a:spcAft>
                    <a:buNone/>
                  </a:pPr>
                  <a:r>
                    <a:rPr b="1" i="0" lang="en-US" sz="2184" u="none" cap="none" strike="noStrike">
                      <a:solidFill>
                        <a:srgbClr val="FFFFFF"/>
                      </a:solidFill>
                      <a:latin typeface="Trebuchet MS"/>
                      <a:ea typeface="Trebuchet MS"/>
                      <a:cs typeface="Trebuchet MS"/>
                      <a:sym typeface="Trebuchet MS"/>
                    </a:rPr>
                    <a:t>3</a:t>
                  </a:r>
                  <a:endParaRPr b="1" i="0" sz="1966" u="none" cap="none" strike="noStrike">
                    <a:solidFill>
                      <a:srgbClr val="FFFFFF"/>
                    </a:solidFill>
                    <a:latin typeface="Trebuchet MS"/>
                    <a:ea typeface="Trebuchet MS"/>
                    <a:cs typeface="Trebuchet MS"/>
                    <a:sym typeface="Trebuchet MS"/>
                  </a:endParaRPr>
                </a:p>
              </p:txBody>
            </p:sp>
            <p:sp>
              <p:nvSpPr>
                <p:cNvPr id="88" name="Google Shape;88;p16"/>
                <p:cNvSpPr txBox="1"/>
                <p:nvPr/>
              </p:nvSpPr>
              <p:spPr>
                <a:xfrm>
                  <a:off x="1539350" y="4768793"/>
                  <a:ext cx="2618100" cy="461700"/>
                </a:xfrm>
                <a:prstGeom prst="rect">
                  <a:avLst/>
                </a:prstGeom>
                <a:noFill/>
                <a:ln>
                  <a:noFill/>
                </a:ln>
              </p:spPr>
              <p:txBody>
                <a:bodyPr anchorCtr="0" anchor="t" bIns="24950" lIns="49900" spcFirstLastPara="1" rIns="49900" wrap="square" tIns="24950">
                  <a:noAutofit/>
                </a:bodyPr>
                <a:lstStyle/>
                <a:p>
                  <a:pPr indent="0" lvl="0" marL="0" marR="0" rtl="0" algn="l">
                    <a:lnSpc>
                      <a:spcPct val="100000"/>
                    </a:lnSpc>
                    <a:spcBef>
                      <a:spcPts val="0"/>
                    </a:spcBef>
                    <a:spcAft>
                      <a:spcPts val="0"/>
                    </a:spcAft>
                    <a:buNone/>
                  </a:pPr>
                  <a:r>
                    <a:rPr b="0" i="0" lang="en-US" sz="1310" u="none" cap="none" strike="noStrike">
                      <a:solidFill>
                        <a:srgbClr val="1D407B"/>
                      </a:solidFill>
                      <a:latin typeface="Trebuchet MS"/>
                      <a:ea typeface="Trebuchet MS"/>
                      <a:cs typeface="Trebuchet MS"/>
                      <a:sym typeface="Trebuchet MS"/>
                    </a:rPr>
                    <a:t>Unify data</a:t>
                  </a:r>
                  <a:endParaRPr b="0" i="0" sz="1310" u="none" cap="none" strike="noStrike">
                    <a:solidFill>
                      <a:srgbClr val="1D407B"/>
                    </a:solidFill>
                    <a:latin typeface="Trebuchet MS"/>
                    <a:ea typeface="Trebuchet MS"/>
                    <a:cs typeface="Trebuchet MS"/>
                    <a:sym typeface="Trebuchet MS"/>
                  </a:endParaRPr>
                </a:p>
              </p:txBody>
            </p:sp>
          </p:grpSp>
        </p:grpSp>
        <p:sp>
          <p:nvSpPr>
            <p:cNvPr id="89" name="Google Shape;89;p16"/>
            <p:cNvSpPr txBox="1"/>
            <p:nvPr/>
          </p:nvSpPr>
          <p:spPr>
            <a:xfrm>
              <a:off x="443184" y="1549298"/>
              <a:ext cx="2875950" cy="190740"/>
            </a:xfrm>
            <a:prstGeom prst="rect">
              <a:avLst/>
            </a:prstGeom>
            <a:noFill/>
            <a:ln>
              <a:noFill/>
            </a:ln>
          </p:spPr>
          <p:txBody>
            <a:bodyPr anchorCtr="0" anchor="t" bIns="66550" lIns="66550" spcFirstLastPara="1" rIns="66550" wrap="square" tIns="66550">
              <a:noAutofit/>
            </a:bodyPr>
            <a:lstStyle/>
            <a:p>
              <a:pPr indent="0" lvl="0" marL="0" marR="0" rtl="0" algn="ctr">
                <a:lnSpc>
                  <a:spcPct val="100000"/>
                </a:lnSpc>
                <a:spcBef>
                  <a:spcPts val="0"/>
                </a:spcBef>
                <a:spcAft>
                  <a:spcPts val="0"/>
                </a:spcAft>
                <a:buNone/>
              </a:pPr>
              <a:r>
                <a:rPr b="0" i="0" lang="en-US" sz="1310" u="none" cap="none" strike="noStrike">
                  <a:solidFill>
                    <a:srgbClr val="1D407B"/>
                  </a:solidFill>
                  <a:latin typeface="Trebuchet MS"/>
                  <a:ea typeface="Trebuchet MS"/>
                  <a:cs typeface="Trebuchet MS"/>
                  <a:sym typeface="Trebuchet MS"/>
                </a:rPr>
                <a:t>www.artlookmap.com</a:t>
              </a:r>
              <a:endParaRPr b="0" i="0" sz="1310" u="none" cap="none" strike="noStrike">
                <a:solidFill>
                  <a:srgbClr val="1D407B"/>
                </a:solidFill>
                <a:latin typeface="Trebuchet MS"/>
                <a:ea typeface="Trebuchet MS"/>
                <a:cs typeface="Trebuchet MS"/>
                <a:sym typeface="Trebuchet MS"/>
              </a:endParaRPr>
            </a:p>
          </p:txBody>
        </p:sp>
      </p:grpSp>
      <p:pic>
        <p:nvPicPr>
          <p:cNvPr id="90" name="Google Shape;90;p16"/>
          <p:cNvPicPr preferRelativeResize="0"/>
          <p:nvPr/>
        </p:nvPicPr>
        <p:blipFill rotWithShape="1">
          <a:blip r:embed="rId6">
            <a:alphaModFix/>
          </a:blip>
          <a:srcRect b="0" l="0" r="0" t="0"/>
          <a:stretch/>
        </p:blipFill>
        <p:spPr>
          <a:xfrm>
            <a:off x="152400" y="4721275"/>
            <a:ext cx="1108470" cy="269825"/>
          </a:xfrm>
          <a:prstGeom prst="rect">
            <a:avLst/>
          </a:prstGeom>
          <a:noFill/>
          <a:ln>
            <a:noFill/>
          </a:ln>
        </p:spPr>
      </p:pic>
      <p:pic>
        <p:nvPicPr>
          <p:cNvPr id="91" name="Google Shape;91;p16"/>
          <p:cNvPicPr preferRelativeResize="0"/>
          <p:nvPr/>
        </p:nvPicPr>
        <p:blipFill rotWithShape="1">
          <a:blip r:embed="rId7">
            <a:alphaModFix/>
          </a:blip>
          <a:srcRect b="0" l="0" r="0" t="0"/>
          <a:stretch/>
        </p:blipFill>
        <p:spPr>
          <a:xfrm>
            <a:off x="7763050" y="4377527"/>
            <a:ext cx="1319325" cy="671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grpSp>
        <p:nvGrpSpPr>
          <p:cNvPr id="96" name="Google Shape;96;p17"/>
          <p:cNvGrpSpPr/>
          <p:nvPr/>
        </p:nvGrpSpPr>
        <p:grpSpPr>
          <a:xfrm>
            <a:off x="1547063" y="880135"/>
            <a:ext cx="6233468" cy="3627079"/>
            <a:chOff x="686025" y="999262"/>
            <a:chExt cx="8563148" cy="4982655"/>
          </a:xfrm>
        </p:grpSpPr>
        <p:grpSp>
          <p:nvGrpSpPr>
            <p:cNvPr id="97" name="Google Shape;97;p17"/>
            <p:cNvGrpSpPr/>
            <p:nvPr/>
          </p:nvGrpSpPr>
          <p:grpSpPr>
            <a:xfrm>
              <a:off x="5677949" y="999262"/>
              <a:ext cx="3571224" cy="4586009"/>
              <a:chOff x="5428412" y="981561"/>
              <a:chExt cx="3571224" cy="4586009"/>
            </a:xfrm>
          </p:grpSpPr>
          <p:grpSp>
            <p:nvGrpSpPr>
              <p:cNvPr id="98" name="Google Shape;98;p17"/>
              <p:cNvGrpSpPr/>
              <p:nvPr/>
            </p:nvGrpSpPr>
            <p:grpSpPr>
              <a:xfrm>
                <a:off x="5428413" y="981561"/>
                <a:ext cx="3571221" cy="685748"/>
                <a:chOff x="3653214" y="1519104"/>
                <a:chExt cx="3571221" cy="685748"/>
              </a:xfrm>
            </p:grpSpPr>
            <p:sp>
              <p:nvSpPr>
                <p:cNvPr id="99" name="Google Shape;99;p17"/>
                <p:cNvSpPr/>
                <p:nvPr/>
              </p:nvSpPr>
              <p:spPr>
                <a:xfrm flipH="1">
                  <a:off x="3653214" y="1801074"/>
                  <a:ext cx="3323564" cy="40377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655" u="none" cap="none" strike="noStrike">
                      <a:solidFill>
                        <a:srgbClr val="7F7F7F"/>
                      </a:solidFill>
                      <a:latin typeface="Trebuchet MS"/>
                      <a:ea typeface="Trebuchet MS"/>
                      <a:cs typeface="Trebuchet MS"/>
                      <a:sym typeface="Trebuchet MS"/>
                    </a:rPr>
                    <a:t>Creates a rising tide of data that can empirically create and inform national arts policy and funding.</a:t>
                  </a:r>
                  <a:endParaRPr/>
                </a:p>
              </p:txBody>
            </p:sp>
            <p:sp>
              <p:nvSpPr>
                <p:cNvPr id="100" name="Google Shape;100;p17"/>
                <p:cNvSpPr txBox="1"/>
                <p:nvPr/>
              </p:nvSpPr>
              <p:spPr>
                <a:xfrm flipH="1">
                  <a:off x="3653214" y="1519104"/>
                  <a:ext cx="3571221" cy="34229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018" u="sng" cap="none" strike="noStrike">
                      <a:solidFill>
                        <a:srgbClr val="0070C0"/>
                      </a:solidFill>
                      <a:latin typeface="Trebuchet MS"/>
                      <a:ea typeface="Trebuchet MS"/>
                      <a:cs typeface="Trebuchet MS"/>
                      <a:sym typeface="Trebuchet MS"/>
                    </a:rPr>
                    <a:t>NATIONAL POLICY</a:t>
                  </a:r>
                  <a:endParaRPr/>
                </a:p>
              </p:txBody>
            </p:sp>
          </p:grpSp>
          <p:grpSp>
            <p:nvGrpSpPr>
              <p:cNvPr id="101" name="Google Shape;101;p17"/>
              <p:cNvGrpSpPr/>
              <p:nvPr/>
            </p:nvGrpSpPr>
            <p:grpSpPr>
              <a:xfrm>
                <a:off x="5428412" y="1761613"/>
                <a:ext cx="3571223" cy="685748"/>
                <a:chOff x="3653213" y="1519104"/>
                <a:chExt cx="3571223" cy="685748"/>
              </a:xfrm>
            </p:grpSpPr>
            <p:sp>
              <p:nvSpPr>
                <p:cNvPr id="102" name="Google Shape;102;p17"/>
                <p:cNvSpPr/>
                <p:nvPr/>
              </p:nvSpPr>
              <p:spPr>
                <a:xfrm flipH="1">
                  <a:off x="3653214" y="1801074"/>
                  <a:ext cx="3323564" cy="40377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655" u="none" cap="none" strike="noStrike">
                      <a:solidFill>
                        <a:srgbClr val="7F7F7F"/>
                      </a:solidFill>
                      <a:latin typeface="Trebuchet MS"/>
                      <a:ea typeface="Trebuchet MS"/>
                      <a:cs typeface="Trebuchet MS"/>
                      <a:sym typeface="Trebuchet MS"/>
                    </a:rPr>
                    <a:t>Use data to inform and leverage statewide arts education policy and funding for school districts. </a:t>
                  </a:r>
                  <a:endParaRPr/>
                </a:p>
              </p:txBody>
            </p:sp>
            <p:sp>
              <p:nvSpPr>
                <p:cNvPr id="103" name="Google Shape;103;p17"/>
                <p:cNvSpPr txBox="1"/>
                <p:nvPr/>
              </p:nvSpPr>
              <p:spPr>
                <a:xfrm flipH="1">
                  <a:off x="3653213" y="1519104"/>
                  <a:ext cx="3571223" cy="3507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059" u="sng" cap="none" strike="noStrike">
                      <a:solidFill>
                        <a:srgbClr val="0070C0"/>
                      </a:solidFill>
                      <a:latin typeface="Trebuchet MS"/>
                      <a:ea typeface="Trebuchet MS"/>
                      <a:cs typeface="Trebuchet MS"/>
                      <a:sym typeface="Trebuchet MS"/>
                    </a:rPr>
                    <a:t>STATE POLICY &amp; FUNDING</a:t>
                  </a:r>
                  <a:endParaRPr/>
                </a:p>
              </p:txBody>
            </p:sp>
          </p:grpSp>
          <p:grpSp>
            <p:nvGrpSpPr>
              <p:cNvPr id="104" name="Google Shape;104;p17"/>
              <p:cNvGrpSpPr/>
              <p:nvPr/>
            </p:nvGrpSpPr>
            <p:grpSpPr>
              <a:xfrm>
                <a:off x="5428413" y="2541665"/>
                <a:ext cx="3323564" cy="824215"/>
                <a:chOff x="3653214" y="1519104"/>
                <a:chExt cx="3323564" cy="824215"/>
              </a:xfrm>
            </p:grpSpPr>
            <p:sp>
              <p:nvSpPr>
                <p:cNvPr id="105" name="Google Shape;105;p17"/>
                <p:cNvSpPr/>
                <p:nvPr/>
              </p:nvSpPr>
              <p:spPr>
                <a:xfrm flipH="1">
                  <a:off x="3653214" y="1801074"/>
                  <a:ext cx="3323564" cy="5422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655" u="none" cap="none" strike="noStrike">
                      <a:solidFill>
                        <a:srgbClr val="7F7F7F"/>
                      </a:solidFill>
                      <a:latin typeface="Trebuchet MS"/>
                      <a:ea typeface="Trebuchet MS"/>
                      <a:cs typeface="Trebuchet MS"/>
                      <a:sym typeface="Trebuchet MS"/>
                    </a:rPr>
                    <a:t>Data leverages the value and impact of grants across neighborhoods via cohesive &amp; measureable giving outcomes</a:t>
                  </a:r>
                  <a:r>
                    <a:rPr b="0" i="0" lang="en-US" sz="655" u="none" cap="none" strike="noStrike">
                      <a:solidFill>
                        <a:srgbClr val="A5A5A5"/>
                      </a:solidFill>
                      <a:latin typeface="Trebuchet MS"/>
                      <a:ea typeface="Trebuchet MS"/>
                      <a:cs typeface="Trebuchet MS"/>
                      <a:sym typeface="Trebuchet MS"/>
                    </a:rPr>
                    <a:t>.</a:t>
                  </a:r>
                  <a:endParaRPr/>
                </a:p>
              </p:txBody>
            </p:sp>
            <p:sp>
              <p:nvSpPr>
                <p:cNvPr id="106" name="Google Shape;106;p17"/>
                <p:cNvSpPr txBox="1"/>
                <p:nvPr/>
              </p:nvSpPr>
              <p:spPr>
                <a:xfrm flipH="1">
                  <a:off x="3653214" y="1519104"/>
                  <a:ext cx="3278345" cy="3507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059" u="sng" cap="none" strike="noStrike">
                      <a:solidFill>
                        <a:srgbClr val="3399FF"/>
                      </a:solidFill>
                      <a:latin typeface="Trebuchet MS"/>
                      <a:ea typeface="Trebuchet MS"/>
                      <a:cs typeface="Trebuchet MS"/>
                      <a:sym typeface="Trebuchet MS"/>
                    </a:rPr>
                    <a:t>FOUNDATIONS &amp; CORPORATIONS</a:t>
                  </a:r>
                  <a:endParaRPr/>
                </a:p>
              </p:txBody>
            </p:sp>
          </p:grpSp>
          <p:grpSp>
            <p:nvGrpSpPr>
              <p:cNvPr id="107" name="Google Shape;107;p17"/>
              <p:cNvGrpSpPr/>
              <p:nvPr/>
            </p:nvGrpSpPr>
            <p:grpSpPr>
              <a:xfrm>
                <a:off x="5428413" y="3321717"/>
                <a:ext cx="3323564" cy="685749"/>
                <a:chOff x="3653214" y="1519104"/>
                <a:chExt cx="3323564" cy="685749"/>
              </a:xfrm>
            </p:grpSpPr>
            <p:sp>
              <p:nvSpPr>
                <p:cNvPr id="108" name="Google Shape;108;p17"/>
                <p:cNvSpPr/>
                <p:nvPr/>
              </p:nvSpPr>
              <p:spPr>
                <a:xfrm flipH="1">
                  <a:off x="3653214" y="1801074"/>
                  <a:ext cx="3323564" cy="4037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655" u="none" cap="none" strike="noStrike">
                      <a:solidFill>
                        <a:srgbClr val="7F7F7F"/>
                      </a:solidFill>
                      <a:latin typeface="Trebuchet MS"/>
                      <a:ea typeface="Trebuchet MS"/>
                      <a:cs typeface="Trebuchet MS"/>
                      <a:sym typeface="Trebuchet MS"/>
                    </a:rPr>
                    <a:t>Data guides all systems-level programs and strategies for each city.</a:t>
                  </a:r>
                  <a:endParaRPr/>
                </a:p>
              </p:txBody>
            </p:sp>
            <p:sp>
              <p:nvSpPr>
                <p:cNvPr id="109" name="Google Shape;109;p17"/>
                <p:cNvSpPr txBox="1"/>
                <p:nvPr/>
              </p:nvSpPr>
              <p:spPr>
                <a:xfrm flipH="1">
                  <a:off x="3653214" y="1519104"/>
                  <a:ext cx="3023082" cy="3507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059" u="sng" cap="none" strike="noStrike">
                      <a:solidFill>
                        <a:srgbClr val="3399FF"/>
                      </a:solidFill>
                      <a:latin typeface="Trebuchet MS"/>
                      <a:ea typeface="Trebuchet MS"/>
                      <a:cs typeface="Trebuchet MS"/>
                      <a:sym typeface="Trebuchet MS"/>
                    </a:rPr>
                    <a:t>BACKBONE AGENCIES</a:t>
                  </a:r>
                  <a:endParaRPr/>
                </a:p>
              </p:txBody>
            </p:sp>
          </p:grpSp>
          <p:grpSp>
            <p:nvGrpSpPr>
              <p:cNvPr id="110" name="Google Shape;110;p17"/>
              <p:cNvGrpSpPr/>
              <p:nvPr/>
            </p:nvGrpSpPr>
            <p:grpSpPr>
              <a:xfrm>
                <a:off x="5428412" y="4101769"/>
                <a:ext cx="3571224" cy="685748"/>
                <a:chOff x="3653213" y="1519104"/>
                <a:chExt cx="3571224" cy="685748"/>
              </a:xfrm>
            </p:grpSpPr>
            <p:sp>
              <p:nvSpPr>
                <p:cNvPr id="111" name="Google Shape;111;p17"/>
                <p:cNvSpPr/>
                <p:nvPr/>
              </p:nvSpPr>
              <p:spPr>
                <a:xfrm flipH="1">
                  <a:off x="3653214" y="1801074"/>
                  <a:ext cx="3323564" cy="40377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655" u="none" cap="none" strike="noStrike">
                      <a:solidFill>
                        <a:srgbClr val="7F7F7F"/>
                      </a:solidFill>
                      <a:latin typeface="Trebuchet MS"/>
                      <a:ea typeface="Trebuchet MS"/>
                      <a:cs typeface="Trebuchet MS"/>
                      <a:sym typeface="Trebuchet MS"/>
                    </a:rPr>
                    <a:t>Data transforms cultural agency programs—less planning time, more connections, and higher impact partnerships.</a:t>
                  </a:r>
                  <a:endParaRPr/>
                </a:p>
              </p:txBody>
            </p:sp>
            <p:sp>
              <p:nvSpPr>
                <p:cNvPr id="112" name="Google Shape;112;p17"/>
                <p:cNvSpPr txBox="1"/>
                <p:nvPr/>
              </p:nvSpPr>
              <p:spPr>
                <a:xfrm flipH="1">
                  <a:off x="3653213" y="1519104"/>
                  <a:ext cx="3571224" cy="3507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059" u="sng" cap="none" strike="noStrike">
                      <a:solidFill>
                        <a:srgbClr val="00B050"/>
                      </a:solidFill>
                      <a:latin typeface="Trebuchet MS"/>
                      <a:ea typeface="Trebuchet MS"/>
                      <a:cs typeface="Trebuchet MS"/>
                      <a:sym typeface="Trebuchet MS"/>
                    </a:rPr>
                    <a:t>HUNDREDS OF CULTURAL AGENCIES</a:t>
                  </a:r>
                  <a:endParaRPr/>
                </a:p>
              </p:txBody>
            </p:sp>
          </p:grpSp>
          <p:grpSp>
            <p:nvGrpSpPr>
              <p:cNvPr id="113" name="Google Shape;113;p17"/>
              <p:cNvGrpSpPr/>
              <p:nvPr/>
            </p:nvGrpSpPr>
            <p:grpSpPr>
              <a:xfrm>
                <a:off x="5428414" y="4881821"/>
                <a:ext cx="3323565" cy="685749"/>
                <a:chOff x="3653213" y="1519104"/>
                <a:chExt cx="3323565" cy="685749"/>
              </a:xfrm>
            </p:grpSpPr>
            <p:sp>
              <p:nvSpPr>
                <p:cNvPr id="114" name="Google Shape;114;p17"/>
                <p:cNvSpPr/>
                <p:nvPr/>
              </p:nvSpPr>
              <p:spPr>
                <a:xfrm flipH="1">
                  <a:off x="3653214" y="1801074"/>
                  <a:ext cx="3323564" cy="4037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655" u="none" cap="none" strike="noStrike">
                      <a:solidFill>
                        <a:srgbClr val="7F7F7F"/>
                      </a:solidFill>
                      <a:latin typeface="Trebuchet MS"/>
                      <a:ea typeface="Trebuchet MS"/>
                      <a:cs typeface="Trebuchet MS"/>
                      <a:sym typeface="Trebuchet MS"/>
                    </a:rPr>
                    <a:t>Data drives long-awaited equity for student arts access across schools and neighborhoods.</a:t>
                  </a:r>
                  <a:endParaRPr/>
                </a:p>
              </p:txBody>
            </p:sp>
            <p:sp>
              <p:nvSpPr>
                <p:cNvPr id="115" name="Google Shape;115;p17"/>
                <p:cNvSpPr txBox="1"/>
                <p:nvPr/>
              </p:nvSpPr>
              <p:spPr>
                <a:xfrm flipH="1">
                  <a:off x="3653213" y="1519104"/>
                  <a:ext cx="3023082" cy="3507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059" u="sng" cap="none" strike="noStrike">
                      <a:solidFill>
                        <a:srgbClr val="FFC000"/>
                      </a:solidFill>
                      <a:latin typeface="Trebuchet MS"/>
                      <a:ea typeface="Trebuchet MS"/>
                      <a:cs typeface="Trebuchet MS"/>
                      <a:sym typeface="Trebuchet MS"/>
                    </a:rPr>
                    <a:t>SCHOOLS &amp; STUDENTS</a:t>
                  </a:r>
                  <a:endParaRPr/>
                </a:p>
              </p:txBody>
            </p:sp>
          </p:grpSp>
        </p:grpSp>
        <p:grpSp>
          <p:nvGrpSpPr>
            <p:cNvPr id="116" name="Google Shape;116;p17"/>
            <p:cNvGrpSpPr/>
            <p:nvPr/>
          </p:nvGrpSpPr>
          <p:grpSpPr>
            <a:xfrm>
              <a:off x="686025" y="1235221"/>
              <a:ext cx="4431319" cy="4746696"/>
              <a:chOff x="742990" y="1420392"/>
              <a:chExt cx="4431319" cy="4746696"/>
            </a:xfrm>
          </p:grpSpPr>
          <p:grpSp>
            <p:nvGrpSpPr>
              <p:cNvPr id="117" name="Google Shape;117;p17"/>
              <p:cNvGrpSpPr/>
              <p:nvPr/>
            </p:nvGrpSpPr>
            <p:grpSpPr>
              <a:xfrm>
                <a:off x="742990" y="5037147"/>
                <a:ext cx="4431319" cy="1129941"/>
                <a:chOff x="1679972" y="3966186"/>
                <a:chExt cx="3518895" cy="1129941"/>
              </a:xfrm>
            </p:grpSpPr>
            <p:sp>
              <p:nvSpPr>
                <p:cNvPr id="118" name="Google Shape;118;p17"/>
                <p:cNvSpPr/>
                <p:nvPr/>
              </p:nvSpPr>
              <p:spPr>
                <a:xfrm>
                  <a:off x="1679972" y="4217577"/>
                  <a:ext cx="3518895" cy="878550"/>
                </a:xfrm>
                <a:custGeom>
                  <a:rect b="b" l="l" r="r" t="t"/>
                  <a:pathLst>
                    <a:path extrusionOk="0" h="958859" w="1664044">
                      <a:moveTo>
                        <a:pt x="106527" y="0"/>
                      </a:moveTo>
                      <a:lnTo>
                        <a:pt x="1554814" y="3420"/>
                      </a:lnTo>
                      <a:lnTo>
                        <a:pt x="1664044" y="630751"/>
                      </a:lnTo>
                      <a:cubicBezTo>
                        <a:pt x="1527687" y="1055708"/>
                        <a:pt x="218819" y="1075066"/>
                        <a:pt x="0" y="646706"/>
                      </a:cubicBezTo>
                      <a:lnTo>
                        <a:pt x="106527" y="0"/>
                      </a:lnTo>
                      <a:close/>
                    </a:path>
                  </a:pathLst>
                </a:cu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0" u="none" cap="none" strike="noStrike">
                    <a:solidFill>
                      <a:schemeClr val="lt1"/>
                    </a:solidFill>
                    <a:latin typeface="Arial"/>
                    <a:ea typeface="Arial"/>
                    <a:cs typeface="Arial"/>
                    <a:sym typeface="Arial"/>
                  </a:endParaRPr>
                </a:p>
              </p:txBody>
            </p:sp>
            <p:sp>
              <p:nvSpPr>
                <p:cNvPr id="119" name="Google Shape;119;p17"/>
                <p:cNvSpPr/>
                <p:nvPr/>
              </p:nvSpPr>
              <p:spPr>
                <a:xfrm>
                  <a:off x="1908120" y="3966186"/>
                  <a:ext cx="3060330" cy="524510"/>
                </a:xfrm>
                <a:custGeom>
                  <a:rect b="b" l="l" r="r" t="t"/>
                  <a:pathLst>
                    <a:path extrusionOk="0" h="524510" w="3777917">
                      <a:moveTo>
                        <a:pt x="27" y="251238"/>
                      </a:moveTo>
                      <a:cubicBezTo>
                        <a:pt x="5535" y="163820"/>
                        <a:pt x="845736" y="0"/>
                        <a:pt x="1888972" y="0"/>
                      </a:cubicBezTo>
                      <a:cubicBezTo>
                        <a:pt x="2932208" y="0"/>
                        <a:pt x="3777917" y="112483"/>
                        <a:pt x="3777917" y="251238"/>
                      </a:cubicBezTo>
                      <a:cubicBezTo>
                        <a:pt x="3777917" y="389993"/>
                        <a:pt x="2899157" y="524510"/>
                        <a:pt x="1855921" y="524510"/>
                      </a:cubicBezTo>
                      <a:cubicBezTo>
                        <a:pt x="812685" y="524510"/>
                        <a:pt x="-5481" y="338656"/>
                        <a:pt x="27" y="251238"/>
                      </a:cubicBezTo>
                      <a:close/>
                    </a:path>
                  </a:pathLst>
                </a:custGeom>
                <a:solidFill>
                  <a:srgbClr val="B2B2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0" u="none" cap="none" strike="noStrike">
                    <a:solidFill>
                      <a:schemeClr val="lt1"/>
                    </a:solidFill>
                    <a:latin typeface="Arial"/>
                    <a:ea typeface="Arial"/>
                    <a:cs typeface="Arial"/>
                    <a:sym typeface="Arial"/>
                  </a:endParaRPr>
                </a:p>
              </p:txBody>
            </p:sp>
          </p:grpSp>
          <p:grpSp>
            <p:nvGrpSpPr>
              <p:cNvPr id="120" name="Google Shape;120;p17"/>
              <p:cNvGrpSpPr/>
              <p:nvPr/>
            </p:nvGrpSpPr>
            <p:grpSpPr>
              <a:xfrm>
                <a:off x="1138860" y="4214376"/>
                <a:ext cx="3639578" cy="1103625"/>
                <a:chOff x="1686403" y="3988219"/>
                <a:chExt cx="3532537" cy="1103625"/>
              </a:xfrm>
            </p:grpSpPr>
            <p:sp>
              <p:nvSpPr>
                <p:cNvPr id="121" name="Google Shape;121;p17"/>
                <p:cNvSpPr/>
                <p:nvPr/>
              </p:nvSpPr>
              <p:spPr>
                <a:xfrm>
                  <a:off x="1686403" y="4226799"/>
                  <a:ext cx="3532537" cy="865045"/>
                </a:xfrm>
                <a:custGeom>
                  <a:rect b="b" l="l" r="r" t="t"/>
                  <a:pathLst>
                    <a:path extrusionOk="0" h="865045" w="1653957">
                      <a:moveTo>
                        <a:pt x="139038" y="0"/>
                      </a:moveTo>
                      <a:lnTo>
                        <a:pt x="1514553" y="174"/>
                      </a:lnTo>
                      <a:lnTo>
                        <a:pt x="1653957" y="601602"/>
                      </a:lnTo>
                      <a:cubicBezTo>
                        <a:pt x="1521509" y="904250"/>
                        <a:pt x="281465" y="995480"/>
                        <a:pt x="0" y="609068"/>
                      </a:cubicBezTo>
                      <a:lnTo>
                        <a:pt x="139038" y="0"/>
                      </a:lnTo>
                      <a:close/>
                    </a:path>
                  </a:pathLst>
                </a:cu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0" u="none" cap="none" strike="noStrike">
                    <a:solidFill>
                      <a:schemeClr val="lt1"/>
                    </a:solidFill>
                    <a:latin typeface="Arial"/>
                    <a:ea typeface="Arial"/>
                    <a:cs typeface="Arial"/>
                    <a:sym typeface="Arial"/>
                  </a:endParaRPr>
                </a:p>
              </p:txBody>
            </p:sp>
            <p:sp>
              <p:nvSpPr>
                <p:cNvPr id="122" name="Google Shape;122;p17"/>
                <p:cNvSpPr/>
                <p:nvPr/>
              </p:nvSpPr>
              <p:spPr>
                <a:xfrm>
                  <a:off x="1983708" y="3988219"/>
                  <a:ext cx="2943015" cy="502475"/>
                </a:xfrm>
                <a:prstGeom prst="ellipse">
                  <a:avLst/>
                </a:prstGeom>
                <a:solidFill>
                  <a:srgbClr val="B2B2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0" u="none" cap="none" strike="noStrike">
                    <a:solidFill>
                      <a:schemeClr val="lt1"/>
                    </a:solidFill>
                    <a:latin typeface="Arial"/>
                    <a:ea typeface="Arial"/>
                    <a:cs typeface="Arial"/>
                    <a:sym typeface="Arial"/>
                  </a:endParaRPr>
                </a:p>
              </p:txBody>
            </p:sp>
          </p:grpSp>
          <p:grpSp>
            <p:nvGrpSpPr>
              <p:cNvPr id="123" name="Google Shape;123;p17"/>
              <p:cNvGrpSpPr/>
              <p:nvPr/>
            </p:nvGrpSpPr>
            <p:grpSpPr>
              <a:xfrm>
                <a:off x="1527165" y="3496804"/>
                <a:ext cx="2862968" cy="960364"/>
                <a:chOff x="2054065" y="3270647"/>
                <a:chExt cx="2806557" cy="960364"/>
              </a:xfrm>
            </p:grpSpPr>
            <p:sp>
              <p:nvSpPr>
                <p:cNvPr id="124" name="Google Shape;124;p17"/>
                <p:cNvSpPr/>
                <p:nvPr/>
              </p:nvSpPr>
              <p:spPr>
                <a:xfrm>
                  <a:off x="2054065" y="3454107"/>
                  <a:ext cx="2806557" cy="776904"/>
                </a:xfrm>
                <a:custGeom>
                  <a:rect b="b" l="l" r="r" t="t"/>
                  <a:pathLst>
                    <a:path extrusionOk="0" h="776904" w="1301037">
                      <a:moveTo>
                        <a:pt x="135440" y="0"/>
                      </a:moveTo>
                      <a:lnTo>
                        <a:pt x="1161675" y="4515"/>
                      </a:lnTo>
                      <a:cubicBezTo>
                        <a:pt x="1208693" y="199009"/>
                        <a:pt x="1254019" y="414117"/>
                        <a:pt x="1301037" y="608611"/>
                      </a:cubicBezTo>
                      <a:cubicBezTo>
                        <a:pt x="1189077" y="774768"/>
                        <a:pt x="288434" y="885653"/>
                        <a:pt x="0" y="606148"/>
                      </a:cubicBezTo>
                      <a:lnTo>
                        <a:pt x="135440" y="0"/>
                      </a:lnTo>
                      <a:close/>
                    </a:path>
                  </a:pathLst>
                </a:custGeom>
                <a:solidFill>
                  <a:srgbClr val="3399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0" u="none" cap="none" strike="noStrike">
                    <a:solidFill>
                      <a:schemeClr val="lt1"/>
                    </a:solidFill>
                    <a:latin typeface="Arial"/>
                    <a:ea typeface="Arial"/>
                    <a:cs typeface="Arial"/>
                    <a:sym typeface="Arial"/>
                  </a:endParaRPr>
                </a:p>
              </p:txBody>
            </p:sp>
            <p:sp>
              <p:nvSpPr>
                <p:cNvPr id="125" name="Google Shape;125;p17"/>
                <p:cNvSpPr/>
                <p:nvPr/>
              </p:nvSpPr>
              <p:spPr>
                <a:xfrm>
                  <a:off x="2339536" y="3270647"/>
                  <a:ext cx="2228782" cy="403686"/>
                </a:xfrm>
                <a:prstGeom prst="ellipse">
                  <a:avLst/>
                </a:prstGeom>
                <a:solidFill>
                  <a:srgbClr val="B2B2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0" u="none" cap="none" strike="noStrike">
                    <a:solidFill>
                      <a:schemeClr val="lt1"/>
                    </a:solidFill>
                    <a:latin typeface="Arial"/>
                    <a:ea typeface="Arial"/>
                    <a:cs typeface="Arial"/>
                    <a:sym typeface="Arial"/>
                  </a:endParaRPr>
                </a:p>
              </p:txBody>
            </p:sp>
          </p:grpSp>
          <p:sp>
            <p:nvSpPr>
              <p:cNvPr id="126" name="Google Shape;126;p17"/>
              <p:cNvSpPr/>
              <p:nvPr/>
            </p:nvSpPr>
            <p:spPr>
              <a:xfrm>
                <a:off x="2668044" y="1420392"/>
                <a:ext cx="581210" cy="601386"/>
              </a:xfrm>
              <a:custGeom>
                <a:rect b="b" l="l" r="r" t="t"/>
                <a:pathLst>
                  <a:path extrusionOk="0" h="601386" w="581210">
                    <a:moveTo>
                      <a:pt x="0" y="583536"/>
                    </a:moveTo>
                    <a:lnTo>
                      <a:pt x="296660" y="0"/>
                    </a:lnTo>
                    <a:cubicBezTo>
                      <a:pt x="393097" y="195306"/>
                      <a:pt x="484773" y="385849"/>
                      <a:pt x="581210" y="581155"/>
                    </a:cubicBezTo>
                    <a:cubicBezTo>
                      <a:pt x="392483" y="605078"/>
                      <a:pt x="202019" y="610118"/>
                      <a:pt x="0" y="583536"/>
                    </a:cubicBezTo>
                    <a:close/>
                  </a:path>
                </a:pathLst>
              </a:cu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0" u="none" cap="none" strike="noStrike">
                  <a:solidFill>
                    <a:srgbClr val="F9B932"/>
                  </a:solidFill>
                  <a:latin typeface="Arial"/>
                  <a:ea typeface="Arial"/>
                  <a:cs typeface="Arial"/>
                  <a:sym typeface="Arial"/>
                </a:endParaRPr>
              </a:p>
            </p:txBody>
          </p:sp>
          <p:grpSp>
            <p:nvGrpSpPr>
              <p:cNvPr id="127" name="Google Shape;127;p17"/>
              <p:cNvGrpSpPr/>
              <p:nvPr/>
            </p:nvGrpSpPr>
            <p:grpSpPr>
              <a:xfrm>
                <a:off x="1893643" y="2819537"/>
                <a:ext cx="2130013" cy="868498"/>
                <a:chOff x="2411655" y="2593380"/>
                <a:chExt cx="2088045" cy="868498"/>
              </a:xfrm>
            </p:grpSpPr>
            <p:sp>
              <p:nvSpPr>
                <p:cNvPr id="128" name="Google Shape;128;p17"/>
                <p:cNvSpPr/>
                <p:nvPr/>
              </p:nvSpPr>
              <p:spPr>
                <a:xfrm>
                  <a:off x="2411655" y="2709956"/>
                  <a:ext cx="2088045" cy="751922"/>
                </a:xfrm>
                <a:custGeom>
                  <a:rect b="b" l="l" r="r" t="t"/>
                  <a:pathLst>
                    <a:path extrusionOk="0" h="751922" w="948884">
                      <a:moveTo>
                        <a:pt x="138761" y="0"/>
                      </a:moveTo>
                      <a:lnTo>
                        <a:pt x="812152" y="202"/>
                      </a:lnTo>
                      <a:lnTo>
                        <a:pt x="948884" y="613566"/>
                      </a:lnTo>
                      <a:cubicBezTo>
                        <a:pt x="797126" y="759040"/>
                        <a:pt x="311487" y="830686"/>
                        <a:pt x="0" y="620047"/>
                      </a:cubicBezTo>
                      <a:lnTo>
                        <a:pt x="138761" y="0"/>
                      </a:lnTo>
                      <a:close/>
                    </a:path>
                  </a:pathLst>
                </a:custGeom>
                <a:solidFill>
                  <a:srgbClr val="3399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0" u="none" cap="none" strike="noStrike">
                    <a:solidFill>
                      <a:schemeClr val="lt1"/>
                    </a:solidFill>
                    <a:latin typeface="Arial"/>
                    <a:ea typeface="Arial"/>
                    <a:cs typeface="Arial"/>
                    <a:sym typeface="Arial"/>
                  </a:endParaRPr>
                </a:p>
              </p:txBody>
            </p:sp>
            <p:sp>
              <p:nvSpPr>
                <p:cNvPr id="129" name="Google Shape;129;p17"/>
                <p:cNvSpPr/>
                <p:nvPr/>
              </p:nvSpPr>
              <p:spPr>
                <a:xfrm>
                  <a:off x="2711433" y="2593380"/>
                  <a:ext cx="1491059" cy="250606"/>
                </a:xfrm>
                <a:prstGeom prst="ellipse">
                  <a:avLst/>
                </a:prstGeom>
                <a:solidFill>
                  <a:srgbClr val="B2B2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0" u="none" cap="none" strike="noStrike">
                    <a:solidFill>
                      <a:schemeClr val="lt1"/>
                    </a:solidFill>
                    <a:latin typeface="Arial"/>
                    <a:ea typeface="Arial"/>
                    <a:cs typeface="Arial"/>
                    <a:sym typeface="Arial"/>
                  </a:endParaRPr>
                </a:p>
              </p:txBody>
            </p:sp>
          </p:grpSp>
          <p:grpSp>
            <p:nvGrpSpPr>
              <p:cNvPr id="130" name="Google Shape;130;p17"/>
              <p:cNvGrpSpPr/>
              <p:nvPr/>
            </p:nvGrpSpPr>
            <p:grpSpPr>
              <a:xfrm>
                <a:off x="2286886" y="2129037"/>
                <a:ext cx="1343526" cy="719476"/>
                <a:chOff x="2826743" y="1902880"/>
                <a:chExt cx="1278319" cy="719476"/>
              </a:xfrm>
            </p:grpSpPr>
            <p:sp>
              <p:nvSpPr>
                <p:cNvPr id="131" name="Google Shape;131;p17"/>
                <p:cNvSpPr/>
                <p:nvPr/>
              </p:nvSpPr>
              <p:spPr>
                <a:xfrm>
                  <a:off x="2826743" y="1951751"/>
                  <a:ext cx="1278319" cy="670605"/>
                </a:xfrm>
                <a:custGeom>
                  <a:rect b="b" l="l" r="r" t="t"/>
                  <a:pathLst>
                    <a:path extrusionOk="0" h="670605" w="1278319">
                      <a:moveTo>
                        <a:pt x="276338" y="1336"/>
                      </a:moveTo>
                      <a:lnTo>
                        <a:pt x="994725" y="0"/>
                      </a:lnTo>
                      <a:cubicBezTo>
                        <a:pt x="1097564" y="199780"/>
                        <a:pt x="1175480" y="387653"/>
                        <a:pt x="1278319" y="587433"/>
                      </a:cubicBezTo>
                      <a:cubicBezTo>
                        <a:pt x="969646" y="694395"/>
                        <a:pt x="320396" y="704125"/>
                        <a:pt x="0" y="581799"/>
                      </a:cubicBezTo>
                      <a:lnTo>
                        <a:pt x="276338" y="1336"/>
                      </a:lnTo>
                      <a:close/>
                    </a:path>
                  </a:pathLst>
                </a:cu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0" u="none" cap="none" strike="noStrike">
                    <a:solidFill>
                      <a:schemeClr val="lt1"/>
                    </a:solidFill>
                    <a:latin typeface="Arial"/>
                    <a:ea typeface="Arial"/>
                    <a:cs typeface="Arial"/>
                    <a:sym typeface="Arial"/>
                  </a:endParaRPr>
                </a:p>
              </p:txBody>
            </p:sp>
            <p:sp>
              <p:nvSpPr>
                <p:cNvPr id="132" name="Google Shape;132;p17"/>
                <p:cNvSpPr/>
                <p:nvPr/>
              </p:nvSpPr>
              <p:spPr>
                <a:xfrm>
                  <a:off x="3101291" y="1902880"/>
                  <a:ext cx="724231" cy="111512"/>
                </a:xfrm>
                <a:prstGeom prst="ellipse">
                  <a:avLst/>
                </a:prstGeom>
                <a:solidFill>
                  <a:srgbClr val="B2B2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0" u="none" cap="none" strike="noStrike">
                    <a:solidFill>
                      <a:schemeClr val="lt1"/>
                    </a:solidFill>
                    <a:latin typeface="Arial"/>
                    <a:ea typeface="Arial"/>
                    <a:cs typeface="Arial"/>
                    <a:sym typeface="Arial"/>
                  </a:endParaRPr>
                </a:p>
              </p:txBody>
            </p:sp>
          </p:grpSp>
        </p:grpSp>
      </p:grpSp>
      <p:cxnSp>
        <p:nvCxnSpPr>
          <p:cNvPr id="133" name="Google Shape;133;p17"/>
          <p:cNvCxnSpPr/>
          <p:nvPr/>
        </p:nvCxnSpPr>
        <p:spPr>
          <a:xfrm>
            <a:off x="1612615" y="3194072"/>
            <a:ext cx="505281" cy="1020"/>
          </a:xfrm>
          <a:prstGeom prst="straightConnector1">
            <a:avLst/>
          </a:prstGeom>
          <a:noFill/>
          <a:ln cap="flat" cmpd="sng" w="38100">
            <a:solidFill>
              <a:schemeClr val="accent1"/>
            </a:solidFill>
            <a:prstDash val="solid"/>
            <a:round/>
            <a:headEnd len="sm" w="sm" type="none"/>
            <a:tailEnd len="sm" w="sm" type="none"/>
          </a:ln>
          <a:effectLst>
            <a:outerShdw blurRad="40000" rotWithShape="0" dir="5400000" dist="23000">
              <a:srgbClr val="000000">
                <a:alpha val="34901"/>
              </a:srgbClr>
            </a:outerShdw>
          </a:effectLst>
        </p:spPr>
      </p:cxnSp>
      <p:cxnSp>
        <p:nvCxnSpPr>
          <p:cNvPr id="134" name="Google Shape;134;p17"/>
          <p:cNvCxnSpPr/>
          <p:nvPr/>
        </p:nvCxnSpPr>
        <p:spPr>
          <a:xfrm rot="10800000">
            <a:off x="1596803" y="1348135"/>
            <a:ext cx="12491" cy="2155547"/>
          </a:xfrm>
          <a:prstGeom prst="straightConnector1">
            <a:avLst/>
          </a:prstGeom>
          <a:noFill/>
          <a:ln cap="flat" cmpd="sng" w="38100">
            <a:solidFill>
              <a:schemeClr val="accent1"/>
            </a:solidFill>
            <a:prstDash val="solid"/>
            <a:round/>
            <a:headEnd len="med" w="med" type="stealth"/>
            <a:tailEnd len="med" w="med" type="stealth"/>
          </a:ln>
          <a:effectLst>
            <a:outerShdw blurRad="40000" rotWithShape="0" dir="5400000" dist="23000">
              <a:srgbClr val="000000">
                <a:alpha val="34901"/>
              </a:srgbClr>
            </a:outerShdw>
          </a:effectLst>
        </p:spPr>
      </p:cxnSp>
      <p:sp>
        <p:nvSpPr>
          <p:cNvPr id="135" name="Google Shape;135;p17"/>
          <p:cNvSpPr txBox="1"/>
          <p:nvPr/>
        </p:nvSpPr>
        <p:spPr>
          <a:xfrm>
            <a:off x="1651096" y="1833641"/>
            <a:ext cx="998991" cy="21454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794" u="none" cap="none" strike="noStrike">
                <a:solidFill>
                  <a:srgbClr val="0070C0"/>
                </a:solidFill>
                <a:latin typeface="Trebuchet MS"/>
                <a:ea typeface="Trebuchet MS"/>
                <a:cs typeface="Trebuchet MS"/>
                <a:sym typeface="Trebuchet MS"/>
              </a:rPr>
              <a:t>LEARNED IMPACT</a:t>
            </a:r>
            <a:endParaRPr/>
          </a:p>
        </p:txBody>
      </p:sp>
      <p:sp>
        <p:nvSpPr>
          <p:cNvPr id="136" name="Google Shape;136;p17"/>
          <p:cNvSpPr/>
          <p:nvPr/>
        </p:nvSpPr>
        <p:spPr>
          <a:xfrm>
            <a:off x="1449415" y="3246170"/>
            <a:ext cx="322317" cy="31292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927" u="none" cap="none" strike="noStrike">
              <a:solidFill>
                <a:schemeClr val="lt1"/>
              </a:solidFill>
              <a:latin typeface="Arial"/>
              <a:ea typeface="Arial"/>
              <a:cs typeface="Arial"/>
              <a:sym typeface="Arial"/>
            </a:endParaRPr>
          </a:p>
        </p:txBody>
      </p:sp>
      <p:sp>
        <p:nvSpPr>
          <p:cNvPr id="137" name="Google Shape;137;p17"/>
          <p:cNvSpPr/>
          <p:nvPr/>
        </p:nvSpPr>
        <p:spPr>
          <a:xfrm>
            <a:off x="699" y="235700"/>
            <a:ext cx="9144000" cy="568800"/>
          </a:xfrm>
          <a:prstGeom prst="rect">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7"/>
          <p:cNvSpPr txBox="1"/>
          <p:nvPr/>
        </p:nvSpPr>
        <p:spPr>
          <a:xfrm>
            <a:off x="17700" y="180602"/>
            <a:ext cx="9132300" cy="56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US" sz="3000" u="none" cap="none" strike="noStrike">
                <a:solidFill>
                  <a:srgbClr val="FFFFFF"/>
                </a:solidFill>
                <a:latin typeface="Calibri"/>
                <a:ea typeface="Calibri"/>
                <a:cs typeface="Calibri"/>
                <a:sym typeface="Calibri"/>
              </a:rPr>
              <a:t>More than School Impact</a:t>
            </a:r>
            <a:endParaRPr b="1" i="0" sz="3000" u="none" cap="none" strike="noStrike">
              <a:solidFill>
                <a:srgbClr val="FFFFFF"/>
              </a:solidFill>
              <a:latin typeface="Calibri"/>
              <a:ea typeface="Calibri"/>
              <a:cs typeface="Calibri"/>
              <a:sym typeface="Calibri"/>
            </a:endParaRPr>
          </a:p>
        </p:txBody>
      </p:sp>
      <p:pic>
        <p:nvPicPr>
          <p:cNvPr id="139" name="Google Shape;139;p17"/>
          <p:cNvPicPr preferRelativeResize="0"/>
          <p:nvPr/>
        </p:nvPicPr>
        <p:blipFill rotWithShape="1">
          <a:blip r:embed="rId3">
            <a:alphaModFix/>
          </a:blip>
          <a:srcRect b="0" l="0" r="0" t="0"/>
          <a:stretch/>
        </p:blipFill>
        <p:spPr>
          <a:xfrm>
            <a:off x="152400" y="4721275"/>
            <a:ext cx="1108470" cy="269825"/>
          </a:xfrm>
          <a:prstGeom prst="rect">
            <a:avLst/>
          </a:prstGeom>
          <a:noFill/>
          <a:ln>
            <a:noFill/>
          </a:ln>
        </p:spPr>
      </p:pic>
      <p:pic>
        <p:nvPicPr>
          <p:cNvPr id="140" name="Google Shape;140;p17"/>
          <p:cNvPicPr preferRelativeResize="0"/>
          <p:nvPr/>
        </p:nvPicPr>
        <p:blipFill rotWithShape="1">
          <a:blip r:embed="rId4">
            <a:alphaModFix/>
          </a:blip>
          <a:srcRect b="0" l="0" r="0" t="0"/>
          <a:stretch/>
        </p:blipFill>
        <p:spPr>
          <a:xfrm>
            <a:off x="7763050" y="4377527"/>
            <a:ext cx="1319325" cy="671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8"/>
          <p:cNvSpPr/>
          <p:nvPr/>
        </p:nvSpPr>
        <p:spPr>
          <a:xfrm>
            <a:off x="3049945" y="1376397"/>
            <a:ext cx="854416" cy="854416"/>
          </a:xfrm>
          <a:prstGeom prst="ellipse">
            <a:avLst/>
          </a:prstGeom>
          <a:solidFill>
            <a:srgbClr val="00206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US" sz="1059" u="none" cap="none" strike="noStrike">
                <a:solidFill>
                  <a:srgbClr val="FFFFFF"/>
                </a:solidFill>
                <a:latin typeface="Trebuchet MS"/>
                <a:ea typeface="Trebuchet MS"/>
                <a:cs typeface="Trebuchet MS"/>
                <a:sym typeface="Trebuchet MS"/>
              </a:rPr>
              <a:t>Cities, Counties &amp; States</a:t>
            </a:r>
            <a:endParaRPr b="0" i="0" sz="927" u="none" cap="none" strike="noStrike">
              <a:solidFill>
                <a:srgbClr val="000000"/>
              </a:solidFill>
              <a:latin typeface="Arial"/>
              <a:ea typeface="Arial"/>
              <a:cs typeface="Arial"/>
              <a:sym typeface="Arial"/>
            </a:endParaRPr>
          </a:p>
        </p:txBody>
      </p:sp>
      <p:sp>
        <p:nvSpPr>
          <p:cNvPr id="147" name="Google Shape;147;p18"/>
          <p:cNvSpPr/>
          <p:nvPr/>
        </p:nvSpPr>
        <p:spPr>
          <a:xfrm>
            <a:off x="3049945" y="3514758"/>
            <a:ext cx="854416" cy="854416"/>
          </a:xfrm>
          <a:prstGeom prst="ellipse">
            <a:avLst/>
          </a:prstGeom>
          <a:solidFill>
            <a:srgbClr val="008BA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US" sz="1191" u="none" cap="none" strike="noStrike">
                <a:solidFill>
                  <a:srgbClr val="FFFFFF"/>
                </a:solidFill>
                <a:latin typeface="Trebuchet MS"/>
                <a:ea typeface="Trebuchet MS"/>
                <a:cs typeface="Trebuchet MS"/>
                <a:sym typeface="Trebuchet MS"/>
              </a:rPr>
              <a:t>Districts</a:t>
            </a:r>
            <a:endParaRPr b="0" i="0" sz="927" u="none" cap="none" strike="noStrike">
              <a:solidFill>
                <a:srgbClr val="000000"/>
              </a:solidFill>
              <a:latin typeface="Arial"/>
              <a:ea typeface="Arial"/>
              <a:cs typeface="Arial"/>
              <a:sym typeface="Arial"/>
            </a:endParaRPr>
          </a:p>
        </p:txBody>
      </p:sp>
      <p:sp>
        <p:nvSpPr>
          <p:cNvPr id="148" name="Google Shape;148;p18"/>
          <p:cNvSpPr/>
          <p:nvPr/>
        </p:nvSpPr>
        <p:spPr>
          <a:xfrm>
            <a:off x="4357279" y="4005416"/>
            <a:ext cx="854416" cy="854416"/>
          </a:xfrm>
          <a:prstGeom prst="ellipse">
            <a:avLst/>
          </a:prstGeom>
          <a:solidFill>
            <a:srgbClr val="008BA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US" sz="1059" u="none" cap="none" strike="noStrike">
                <a:solidFill>
                  <a:srgbClr val="FFFFFF"/>
                </a:solidFill>
                <a:latin typeface="Trebuchet MS"/>
                <a:ea typeface="Trebuchet MS"/>
                <a:cs typeface="Trebuchet MS"/>
                <a:sym typeface="Trebuchet MS"/>
              </a:rPr>
              <a:t>Arts Agencies</a:t>
            </a:r>
            <a:endParaRPr b="0" i="0" sz="927" u="none" cap="none" strike="noStrike">
              <a:solidFill>
                <a:srgbClr val="000000"/>
              </a:solidFill>
              <a:latin typeface="Arial"/>
              <a:ea typeface="Arial"/>
              <a:cs typeface="Arial"/>
              <a:sym typeface="Arial"/>
            </a:endParaRPr>
          </a:p>
        </p:txBody>
      </p:sp>
      <p:sp>
        <p:nvSpPr>
          <p:cNvPr id="149" name="Google Shape;149;p18"/>
          <p:cNvSpPr/>
          <p:nvPr/>
        </p:nvSpPr>
        <p:spPr>
          <a:xfrm>
            <a:off x="4357279" y="2962827"/>
            <a:ext cx="854416" cy="854416"/>
          </a:xfrm>
          <a:prstGeom prst="ellipse">
            <a:avLst/>
          </a:prstGeom>
          <a:solidFill>
            <a:srgbClr val="008BA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US" sz="1191" u="none" cap="none" strike="noStrike">
                <a:solidFill>
                  <a:srgbClr val="FFFFFF"/>
                </a:solidFill>
                <a:latin typeface="Trebuchet MS"/>
                <a:ea typeface="Trebuchet MS"/>
                <a:cs typeface="Trebuchet MS"/>
                <a:sym typeface="Trebuchet MS"/>
              </a:rPr>
              <a:t>Schools</a:t>
            </a:r>
            <a:endParaRPr b="0" i="0" sz="927" u="none" cap="none" strike="noStrike">
              <a:solidFill>
                <a:srgbClr val="000000"/>
              </a:solidFill>
              <a:latin typeface="Arial"/>
              <a:ea typeface="Arial"/>
              <a:cs typeface="Arial"/>
              <a:sym typeface="Arial"/>
            </a:endParaRPr>
          </a:p>
        </p:txBody>
      </p:sp>
      <p:sp>
        <p:nvSpPr>
          <p:cNvPr id="150" name="Google Shape;150;p18"/>
          <p:cNvSpPr/>
          <p:nvPr/>
        </p:nvSpPr>
        <p:spPr>
          <a:xfrm>
            <a:off x="4357279" y="1920240"/>
            <a:ext cx="854416" cy="854416"/>
          </a:xfrm>
          <a:prstGeom prst="ellipse">
            <a:avLst/>
          </a:prstGeom>
          <a:solidFill>
            <a:srgbClr val="00206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US" sz="1026" u="none" cap="none" strike="noStrike">
                <a:solidFill>
                  <a:srgbClr val="FFFFFF"/>
                </a:solidFill>
                <a:latin typeface="Trebuchet MS"/>
                <a:ea typeface="Trebuchet MS"/>
                <a:cs typeface="Trebuchet MS"/>
                <a:sym typeface="Trebuchet MS"/>
              </a:rPr>
              <a:t>Backbone Orgs</a:t>
            </a:r>
            <a:endParaRPr b="0" i="0" sz="927" u="none" cap="none" strike="noStrike">
              <a:solidFill>
                <a:srgbClr val="000000"/>
              </a:solidFill>
              <a:latin typeface="Arial"/>
              <a:ea typeface="Arial"/>
              <a:cs typeface="Arial"/>
              <a:sym typeface="Arial"/>
            </a:endParaRPr>
          </a:p>
        </p:txBody>
      </p:sp>
      <p:sp>
        <p:nvSpPr>
          <p:cNvPr id="151" name="Google Shape;151;p18"/>
          <p:cNvSpPr/>
          <p:nvPr/>
        </p:nvSpPr>
        <p:spPr>
          <a:xfrm>
            <a:off x="4357279" y="877650"/>
            <a:ext cx="854416" cy="854416"/>
          </a:xfrm>
          <a:prstGeom prst="ellipse">
            <a:avLst/>
          </a:prstGeom>
          <a:solidFill>
            <a:srgbClr val="00206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US" sz="1191" u="none" cap="none" strike="noStrike">
                <a:solidFill>
                  <a:srgbClr val="FFFFFF"/>
                </a:solidFill>
                <a:latin typeface="Trebuchet MS"/>
                <a:ea typeface="Trebuchet MS"/>
                <a:cs typeface="Trebuchet MS"/>
                <a:sym typeface="Trebuchet MS"/>
              </a:rPr>
              <a:t>Funders</a:t>
            </a:r>
            <a:endParaRPr b="0" i="0" sz="927" u="none" cap="none" strike="noStrike">
              <a:solidFill>
                <a:srgbClr val="000000"/>
              </a:solidFill>
              <a:latin typeface="Arial"/>
              <a:ea typeface="Arial"/>
              <a:cs typeface="Arial"/>
              <a:sym typeface="Arial"/>
            </a:endParaRPr>
          </a:p>
        </p:txBody>
      </p:sp>
      <p:sp>
        <p:nvSpPr>
          <p:cNvPr id="152" name="Google Shape;152;p18"/>
          <p:cNvSpPr/>
          <p:nvPr/>
        </p:nvSpPr>
        <p:spPr>
          <a:xfrm>
            <a:off x="5457860" y="833719"/>
            <a:ext cx="2273413" cy="942279"/>
          </a:xfrm>
          <a:prstGeom prst="rect">
            <a:avLst/>
          </a:prstGeom>
          <a:noFill/>
          <a:ln>
            <a:noFill/>
          </a:ln>
        </p:spPr>
        <p:txBody>
          <a:bodyPr anchorCtr="0" anchor="ctr" bIns="30225" lIns="66550" spcFirstLastPara="1" rIns="66550" wrap="square" tIns="30225">
            <a:noAutofit/>
          </a:bodyPr>
          <a:lstStyle/>
          <a:p>
            <a:pPr indent="-88900" lvl="0" marL="82053" marR="0" rtl="0" algn="l">
              <a:lnSpc>
                <a:spcPct val="100000"/>
              </a:lnSpc>
              <a:spcBef>
                <a:spcPts val="0"/>
              </a:spcBef>
              <a:spcAft>
                <a:spcPts val="0"/>
              </a:spcAft>
              <a:buClr>
                <a:srgbClr val="002060"/>
              </a:buClr>
              <a:buSzPts val="1400"/>
              <a:buFont typeface="Arial"/>
              <a:buChar char="•"/>
            </a:pPr>
            <a:r>
              <a:rPr b="0" i="0" lang="en-US" sz="927" u="none" cap="none" strike="noStrike">
                <a:solidFill>
                  <a:srgbClr val="002060"/>
                </a:solidFill>
                <a:latin typeface="Calibri"/>
                <a:ea typeface="Calibri"/>
                <a:cs typeface="Calibri"/>
                <a:sym typeface="Calibri"/>
              </a:rPr>
              <a:t>Targeted funding strategies to advance equity in arts education access</a:t>
            </a:r>
            <a:endParaRPr b="0" i="0" sz="927" u="none" cap="none" strike="noStrike">
              <a:solidFill>
                <a:srgbClr val="000000"/>
              </a:solidFill>
              <a:latin typeface="Arial"/>
              <a:ea typeface="Arial"/>
              <a:cs typeface="Arial"/>
              <a:sym typeface="Arial"/>
            </a:endParaRPr>
          </a:p>
          <a:p>
            <a:pPr indent="-88900" lvl="0" marL="82053" marR="0" rtl="0" algn="l">
              <a:lnSpc>
                <a:spcPct val="100000"/>
              </a:lnSpc>
              <a:spcBef>
                <a:spcPts val="146"/>
              </a:spcBef>
              <a:spcAft>
                <a:spcPts val="0"/>
              </a:spcAft>
              <a:buClr>
                <a:srgbClr val="002060"/>
              </a:buClr>
              <a:buSzPts val="1400"/>
              <a:buFont typeface="Arial"/>
              <a:buChar char="•"/>
            </a:pPr>
            <a:r>
              <a:rPr b="0" i="0" lang="en-US" sz="927" u="none" cap="none" strike="noStrike">
                <a:solidFill>
                  <a:srgbClr val="002060"/>
                </a:solidFill>
                <a:latin typeface="Calibri"/>
                <a:ea typeface="Calibri"/>
                <a:cs typeface="Calibri"/>
                <a:sym typeface="Calibri"/>
              </a:rPr>
              <a:t>See data on grantees impact in real time</a:t>
            </a:r>
            <a:endParaRPr b="0" i="0" sz="927" u="none" cap="none" strike="noStrike">
              <a:solidFill>
                <a:srgbClr val="000000"/>
              </a:solidFill>
              <a:latin typeface="Arial"/>
              <a:ea typeface="Arial"/>
              <a:cs typeface="Arial"/>
              <a:sym typeface="Arial"/>
            </a:endParaRPr>
          </a:p>
          <a:p>
            <a:pPr indent="-88900" lvl="0" marL="82053" marR="0" rtl="0" algn="l">
              <a:lnSpc>
                <a:spcPct val="100000"/>
              </a:lnSpc>
              <a:spcBef>
                <a:spcPts val="146"/>
              </a:spcBef>
              <a:spcAft>
                <a:spcPts val="0"/>
              </a:spcAft>
              <a:buClr>
                <a:srgbClr val="002060"/>
              </a:buClr>
              <a:buSzPts val="1400"/>
              <a:buFont typeface="Arial"/>
              <a:buChar char="•"/>
            </a:pPr>
            <a:r>
              <a:rPr b="0" i="0" lang="en-US" sz="927" u="none" cap="none" strike="noStrike">
                <a:solidFill>
                  <a:srgbClr val="002060"/>
                </a:solidFill>
                <a:latin typeface="Calibri"/>
                <a:ea typeface="Calibri"/>
                <a:cs typeface="Calibri"/>
                <a:sym typeface="Calibri"/>
              </a:rPr>
              <a:t>Streamline grant application &amp; reporting</a:t>
            </a:r>
            <a:endParaRPr b="0" i="0" sz="927" u="none" cap="none" strike="noStrike">
              <a:solidFill>
                <a:srgbClr val="000000"/>
              </a:solidFill>
              <a:latin typeface="Arial"/>
              <a:ea typeface="Arial"/>
              <a:cs typeface="Arial"/>
              <a:sym typeface="Arial"/>
            </a:endParaRPr>
          </a:p>
        </p:txBody>
      </p:sp>
      <p:sp>
        <p:nvSpPr>
          <p:cNvPr id="153" name="Google Shape;153;p18"/>
          <p:cNvSpPr/>
          <p:nvPr/>
        </p:nvSpPr>
        <p:spPr>
          <a:xfrm>
            <a:off x="5457860" y="1876308"/>
            <a:ext cx="2273413" cy="942279"/>
          </a:xfrm>
          <a:prstGeom prst="rect">
            <a:avLst/>
          </a:prstGeom>
          <a:noFill/>
          <a:ln>
            <a:noFill/>
          </a:ln>
        </p:spPr>
        <p:txBody>
          <a:bodyPr anchorCtr="0" anchor="ctr" bIns="30225" lIns="66550" spcFirstLastPara="1" rIns="66550" wrap="square" tIns="30225">
            <a:noAutofit/>
          </a:bodyPr>
          <a:lstStyle/>
          <a:p>
            <a:pPr indent="-88900" lvl="0" marL="82053" marR="0" rtl="0" algn="l">
              <a:lnSpc>
                <a:spcPct val="100000"/>
              </a:lnSpc>
              <a:spcBef>
                <a:spcPts val="0"/>
              </a:spcBef>
              <a:spcAft>
                <a:spcPts val="0"/>
              </a:spcAft>
              <a:buClr>
                <a:srgbClr val="002060"/>
              </a:buClr>
              <a:buSzPts val="1400"/>
              <a:buFont typeface="Arial"/>
              <a:buChar char="•"/>
            </a:pPr>
            <a:r>
              <a:rPr b="0" i="0" lang="en-US" sz="927" u="none" cap="none" strike="noStrike">
                <a:solidFill>
                  <a:srgbClr val="002060"/>
                </a:solidFill>
                <a:latin typeface="Calibri"/>
                <a:ea typeface="Calibri"/>
                <a:cs typeface="Calibri"/>
                <a:sym typeface="Calibri"/>
              </a:rPr>
              <a:t>Set sector-wide goals, advocacy agendas, and plans based on gaps surfaced in the data</a:t>
            </a:r>
            <a:endParaRPr b="0" i="0" sz="927" u="none" cap="none" strike="noStrike">
              <a:solidFill>
                <a:srgbClr val="000000"/>
              </a:solidFill>
              <a:latin typeface="Arial"/>
              <a:ea typeface="Arial"/>
              <a:cs typeface="Arial"/>
              <a:sym typeface="Arial"/>
            </a:endParaRPr>
          </a:p>
          <a:p>
            <a:pPr indent="-88900" lvl="0" marL="82053" marR="0" rtl="0" algn="l">
              <a:lnSpc>
                <a:spcPct val="100000"/>
              </a:lnSpc>
              <a:spcBef>
                <a:spcPts val="146"/>
              </a:spcBef>
              <a:spcAft>
                <a:spcPts val="0"/>
              </a:spcAft>
              <a:buClr>
                <a:srgbClr val="002060"/>
              </a:buClr>
              <a:buSzPts val="1400"/>
              <a:buFont typeface="Arial"/>
              <a:buChar char="•"/>
            </a:pPr>
            <a:r>
              <a:rPr b="0" i="0" lang="en-US" sz="927" u="none" cap="none" strike="noStrike">
                <a:solidFill>
                  <a:srgbClr val="002060"/>
                </a:solidFill>
                <a:latin typeface="Calibri"/>
                <a:ea typeface="Calibri"/>
                <a:cs typeface="Calibri"/>
                <a:sym typeface="Calibri"/>
              </a:rPr>
              <a:t>Accelerate progress for schools and arts agencies</a:t>
            </a:r>
            <a:endParaRPr b="0" i="0" sz="927" u="none" cap="none" strike="noStrike">
              <a:solidFill>
                <a:srgbClr val="000000"/>
              </a:solidFill>
              <a:latin typeface="Arial"/>
              <a:ea typeface="Arial"/>
              <a:cs typeface="Arial"/>
              <a:sym typeface="Arial"/>
            </a:endParaRPr>
          </a:p>
        </p:txBody>
      </p:sp>
      <p:sp>
        <p:nvSpPr>
          <p:cNvPr id="154" name="Google Shape;154;p18"/>
          <p:cNvSpPr/>
          <p:nvPr/>
        </p:nvSpPr>
        <p:spPr>
          <a:xfrm>
            <a:off x="5457860" y="2918896"/>
            <a:ext cx="2273413" cy="942279"/>
          </a:xfrm>
          <a:prstGeom prst="rect">
            <a:avLst/>
          </a:prstGeom>
          <a:noFill/>
          <a:ln>
            <a:noFill/>
          </a:ln>
        </p:spPr>
        <p:txBody>
          <a:bodyPr anchorCtr="0" anchor="ctr" bIns="30225" lIns="66550" spcFirstLastPara="1" rIns="66550" wrap="square" tIns="30225">
            <a:noAutofit/>
          </a:bodyPr>
          <a:lstStyle/>
          <a:p>
            <a:pPr indent="-88900" lvl="0" marL="82052" marR="0" rtl="0" algn="l">
              <a:lnSpc>
                <a:spcPct val="100000"/>
              </a:lnSpc>
              <a:spcBef>
                <a:spcPts val="0"/>
              </a:spcBef>
              <a:spcAft>
                <a:spcPts val="0"/>
              </a:spcAft>
              <a:buClr>
                <a:srgbClr val="002060"/>
              </a:buClr>
              <a:buSzPts val="1400"/>
              <a:buFont typeface="Arial"/>
              <a:buChar char="•"/>
            </a:pPr>
            <a:r>
              <a:rPr b="0" i="0" lang="en-US" sz="927" u="none" cap="none" strike="noStrike">
                <a:solidFill>
                  <a:srgbClr val="002060"/>
                </a:solidFill>
                <a:latin typeface="Calibri"/>
                <a:ea typeface="Calibri"/>
                <a:cs typeface="Calibri"/>
                <a:sym typeface="Calibri"/>
              </a:rPr>
              <a:t>Build and sustain strong arts programs – with public accountability</a:t>
            </a:r>
            <a:endParaRPr b="0" i="0" sz="927" u="none" cap="none" strike="noStrike">
              <a:solidFill>
                <a:srgbClr val="000000"/>
              </a:solidFill>
              <a:latin typeface="Arial"/>
              <a:ea typeface="Arial"/>
              <a:cs typeface="Arial"/>
              <a:sym typeface="Arial"/>
            </a:endParaRPr>
          </a:p>
          <a:p>
            <a:pPr indent="-88900" lvl="0" marL="82052" marR="0" rtl="0" algn="l">
              <a:lnSpc>
                <a:spcPct val="100000"/>
              </a:lnSpc>
              <a:spcBef>
                <a:spcPts val="146"/>
              </a:spcBef>
              <a:spcAft>
                <a:spcPts val="0"/>
              </a:spcAft>
              <a:buClr>
                <a:srgbClr val="002060"/>
              </a:buClr>
              <a:buSzPts val="1400"/>
              <a:buFont typeface="Arial"/>
              <a:buChar char="•"/>
            </a:pPr>
            <a:r>
              <a:rPr b="0" i="0" lang="en-US" sz="927" u="none" cap="none" strike="noStrike">
                <a:solidFill>
                  <a:srgbClr val="002060"/>
                </a:solidFill>
                <a:latin typeface="Calibri"/>
                <a:ea typeface="Calibri"/>
                <a:cs typeface="Calibri"/>
                <a:sym typeface="Calibri"/>
              </a:rPr>
              <a:t>Secure partnerships and resources custom to each school‘s needs</a:t>
            </a:r>
            <a:endParaRPr b="0" i="0" sz="927" u="none" cap="none" strike="noStrike">
              <a:solidFill>
                <a:srgbClr val="000000"/>
              </a:solidFill>
              <a:latin typeface="Arial"/>
              <a:ea typeface="Arial"/>
              <a:cs typeface="Arial"/>
              <a:sym typeface="Arial"/>
            </a:endParaRPr>
          </a:p>
        </p:txBody>
      </p:sp>
      <p:sp>
        <p:nvSpPr>
          <p:cNvPr id="155" name="Google Shape;155;p18"/>
          <p:cNvSpPr/>
          <p:nvPr/>
        </p:nvSpPr>
        <p:spPr>
          <a:xfrm>
            <a:off x="5457860" y="3961485"/>
            <a:ext cx="2273360" cy="942221"/>
          </a:xfrm>
          <a:prstGeom prst="rect">
            <a:avLst/>
          </a:prstGeom>
          <a:noFill/>
          <a:ln>
            <a:noFill/>
          </a:ln>
        </p:spPr>
        <p:txBody>
          <a:bodyPr anchorCtr="0" anchor="ctr" bIns="30225" lIns="66550" spcFirstLastPara="1" rIns="66550" wrap="square" tIns="30225">
            <a:noAutofit/>
          </a:bodyPr>
          <a:lstStyle/>
          <a:p>
            <a:pPr indent="-88900" lvl="0" marL="82052" marR="0" rtl="0" algn="l">
              <a:lnSpc>
                <a:spcPct val="100000"/>
              </a:lnSpc>
              <a:spcBef>
                <a:spcPts val="0"/>
              </a:spcBef>
              <a:spcAft>
                <a:spcPts val="0"/>
              </a:spcAft>
              <a:buClr>
                <a:srgbClr val="002060"/>
              </a:buClr>
              <a:buSzPts val="1400"/>
              <a:buFont typeface="Arial"/>
              <a:buChar char="•"/>
            </a:pPr>
            <a:r>
              <a:rPr b="0" i="0" lang="en-US" sz="927" u="none" cap="none" strike="noStrike">
                <a:solidFill>
                  <a:srgbClr val="002060"/>
                </a:solidFill>
                <a:latin typeface="Calibri"/>
                <a:ea typeface="Calibri"/>
                <a:cs typeface="Calibri"/>
                <a:sym typeface="Calibri"/>
              </a:rPr>
              <a:t>Reduce staff time  needed to match with schools and build new partnerships</a:t>
            </a:r>
            <a:endParaRPr b="0" i="0" sz="927" u="none" cap="none" strike="noStrike">
              <a:solidFill>
                <a:srgbClr val="000000"/>
              </a:solidFill>
              <a:latin typeface="Arial"/>
              <a:ea typeface="Arial"/>
              <a:cs typeface="Arial"/>
              <a:sym typeface="Arial"/>
            </a:endParaRPr>
          </a:p>
          <a:p>
            <a:pPr indent="-88900" lvl="0" marL="82053" marR="0" rtl="0" algn="l">
              <a:lnSpc>
                <a:spcPct val="100000"/>
              </a:lnSpc>
              <a:spcBef>
                <a:spcPts val="146"/>
              </a:spcBef>
              <a:spcAft>
                <a:spcPts val="0"/>
              </a:spcAft>
              <a:buClr>
                <a:srgbClr val="002060"/>
              </a:buClr>
              <a:buSzPts val="1400"/>
              <a:buFont typeface="Arial"/>
              <a:buChar char="•"/>
            </a:pPr>
            <a:r>
              <a:rPr b="0" i="0" lang="en-US" sz="927" u="none" cap="none" strike="noStrike">
                <a:solidFill>
                  <a:srgbClr val="002060"/>
                </a:solidFill>
                <a:latin typeface="Calibri"/>
                <a:ea typeface="Calibri"/>
                <a:cs typeface="Calibri"/>
                <a:sym typeface="Calibri"/>
              </a:rPr>
              <a:t>Market programs to schools and funders</a:t>
            </a:r>
            <a:endParaRPr b="0" i="0" sz="927" u="none" cap="none" strike="noStrike">
              <a:solidFill>
                <a:srgbClr val="000000"/>
              </a:solidFill>
              <a:latin typeface="Arial"/>
              <a:ea typeface="Arial"/>
              <a:cs typeface="Arial"/>
              <a:sym typeface="Arial"/>
            </a:endParaRPr>
          </a:p>
          <a:p>
            <a:pPr indent="-88900" lvl="0" marL="82053" marR="0" rtl="0" algn="l">
              <a:lnSpc>
                <a:spcPct val="100000"/>
              </a:lnSpc>
              <a:spcBef>
                <a:spcPts val="146"/>
              </a:spcBef>
              <a:spcAft>
                <a:spcPts val="0"/>
              </a:spcAft>
              <a:buClr>
                <a:srgbClr val="002060"/>
              </a:buClr>
              <a:buSzPts val="1400"/>
              <a:buFont typeface="Arial"/>
              <a:buChar char="•"/>
            </a:pPr>
            <a:r>
              <a:rPr b="0" i="0" lang="en-US" sz="927" u="none" cap="none" strike="noStrike">
                <a:solidFill>
                  <a:srgbClr val="002060"/>
                </a:solidFill>
                <a:latin typeface="Calibri"/>
                <a:ea typeface="Calibri"/>
                <a:cs typeface="Calibri"/>
                <a:sym typeface="Calibri"/>
              </a:rPr>
              <a:t>Reduce grant reporting time</a:t>
            </a:r>
            <a:endParaRPr b="0" i="0" sz="927" u="none" cap="none" strike="noStrike">
              <a:solidFill>
                <a:srgbClr val="000000"/>
              </a:solidFill>
              <a:latin typeface="Arial"/>
              <a:ea typeface="Arial"/>
              <a:cs typeface="Arial"/>
              <a:sym typeface="Arial"/>
            </a:endParaRPr>
          </a:p>
        </p:txBody>
      </p:sp>
      <p:cxnSp>
        <p:nvCxnSpPr>
          <p:cNvPr id="156" name="Google Shape;156;p18"/>
          <p:cNvCxnSpPr>
            <a:stCxn id="151" idx="6"/>
            <a:endCxn id="152" idx="1"/>
          </p:cNvCxnSpPr>
          <p:nvPr/>
        </p:nvCxnSpPr>
        <p:spPr>
          <a:xfrm>
            <a:off x="5211695" y="1304858"/>
            <a:ext cx="246300" cy="0"/>
          </a:xfrm>
          <a:prstGeom prst="straightConnector1">
            <a:avLst/>
          </a:prstGeom>
          <a:noFill/>
          <a:ln cap="flat" cmpd="sng" w="9525">
            <a:solidFill>
              <a:srgbClr val="4A7DBA"/>
            </a:solidFill>
            <a:prstDash val="solid"/>
            <a:round/>
            <a:headEnd len="sm" w="sm" type="none"/>
            <a:tailEnd len="sm" w="sm" type="none"/>
          </a:ln>
        </p:spPr>
      </p:cxnSp>
      <p:cxnSp>
        <p:nvCxnSpPr>
          <p:cNvPr id="157" name="Google Shape;157;p18"/>
          <p:cNvCxnSpPr>
            <a:stCxn id="150" idx="6"/>
            <a:endCxn id="153" idx="1"/>
          </p:cNvCxnSpPr>
          <p:nvPr/>
        </p:nvCxnSpPr>
        <p:spPr>
          <a:xfrm>
            <a:off x="5211695" y="2347448"/>
            <a:ext cx="246300" cy="0"/>
          </a:xfrm>
          <a:prstGeom prst="straightConnector1">
            <a:avLst/>
          </a:prstGeom>
          <a:noFill/>
          <a:ln cap="flat" cmpd="sng" w="9525">
            <a:solidFill>
              <a:srgbClr val="4A7DBA"/>
            </a:solidFill>
            <a:prstDash val="solid"/>
            <a:round/>
            <a:headEnd len="sm" w="sm" type="none"/>
            <a:tailEnd len="sm" w="sm" type="none"/>
          </a:ln>
        </p:spPr>
      </p:cxnSp>
      <p:cxnSp>
        <p:nvCxnSpPr>
          <p:cNvPr id="158" name="Google Shape;158;p18"/>
          <p:cNvCxnSpPr>
            <a:stCxn id="149" idx="6"/>
            <a:endCxn id="154" idx="1"/>
          </p:cNvCxnSpPr>
          <p:nvPr/>
        </p:nvCxnSpPr>
        <p:spPr>
          <a:xfrm>
            <a:off x="5211695" y="3390035"/>
            <a:ext cx="246300" cy="0"/>
          </a:xfrm>
          <a:prstGeom prst="straightConnector1">
            <a:avLst/>
          </a:prstGeom>
          <a:noFill/>
          <a:ln cap="flat" cmpd="sng" w="9525">
            <a:solidFill>
              <a:srgbClr val="4A7DBA"/>
            </a:solidFill>
            <a:prstDash val="solid"/>
            <a:round/>
            <a:headEnd len="sm" w="sm" type="none"/>
            <a:tailEnd len="sm" w="sm" type="none"/>
          </a:ln>
        </p:spPr>
      </p:cxnSp>
      <p:cxnSp>
        <p:nvCxnSpPr>
          <p:cNvPr id="159" name="Google Shape;159;p18"/>
          <p:cNvCxnSpPr>
            <a:stCxn id="148" idx="6"/>
            <a:endCxn id="155" idx="1"/>
          </p:cNvCxnSpPr>
          <p:nvPr/>
        </p:nvCxnSpPr>
        <p:spPr>
          <a:xfrm>
            <a:off x="5211695" y="4432624"/>
            <a:ext cx="246300" cy="0"/>
          </a:xfrm>
          <a:prstGeom prst="straightConnector1">
            <a:avLst/>
          </a:prstGeom>
          <a:noFill/>
          <a:ln cap="flat" cmpd="sng" w="9525">
            <a:solidFill>
              <a:srgbClr val="4A7DBA"/>
            </a:solidFill>
            <a:prstDash val="solid"/>
            <a:round/>
            <a:headEnd len="sm" w="sm" type="none"/>
            <a:tailEnd len="sm" w="sm" type="none"/>
          </a:ln>
        </p:spPr>
      </p:cxnSp>
      <p:cxnSp>
        <p:nvCxnSpPr>
          <p:cNvPr id="160" name="Google Shape;160;p18"/>
          <p:cNvCxnSpPr>
            <a:endCxn id="146" idx="2"/>
          </p:cNvCxnSpPr>
          <p:nvPr/>
        </p:nvCxnSpPr>
        <p:spPr>
          <a:xfrm rot="-5400000">
            <a:off x="2305345" y="2039405"/>
            <a:ext cx="980400" cy="508800"/>
          </a:xfrm>
          <a:prstGeom prst="bentConnector3">
            <a:avLst>
              <a:gd fmla="val 101377" name="adj1"/>
            </a:avLst>
          </a:prstGeom>
          <a:noFill/>
          <a:ln cap="flat" cmpd="sng" w="9525">
            <a:solidFill>
              <a:srgbClr val="4A7DBA"/>
            </a:solidFill>
            <a:prstDash val="solid"/>
            <a:round/>
            <a:headEnd len="sm" w="sm" type="none"/>
            <a:tailEnd len="sm" w="sm" type="none"/>
          </a:ln>
        </p:spPr>
      </p:cxnSp>
      <p:cxnSp>
        <p:nvCxnSpPr>
          <p:cNvPr id="161" name="Google Shape;161;p18"/>
          <p:cNvCxnSpPr>
            <a:endCxn id="147" idx="2"/>
          </p:cNvCxnSpPr>
          <p:nvPr/>
        </p:nvCxnSpPr>
        <p:spPr>
          <a:xfrm flipH="1" rot="-5400000">
            <a:off x="2216695" y="3108716"/>
            <a:ext cx="1157700" cy="508800"/>
          </a:xfrm>
          <a:prstGeom prst="bentConnector3">
            <a:avLst>
              <a:gd fmla="val 98837" name="adj1"/>
            </a:avLst>
          </a:prstGeom>
          <a:noFill/>
          <a:ln cap="flat" cmpd="sng" w="9525">
            <a:solidFill>
              <a:srgbClr val="4A7DBA"/>
            </a:solidFill>
            <a:prstDash val="solid"/>
            <a:round/>
            <a:headEnd len="sm" w="sm" type="none"/>
            <a:tailEnd len="sm" w="sm" type="none"/>
          </a:ln>
        </p:spPr>
      </p:cxnSp>
      <p:cxnSp>
        <p:nvCxnSpPr>
          <p:cNvPr id="162" name="Google Shape;162;p18"/>
          <p:cNvCxnSpPr>
            <a:stCxn id="147" idx="6"/>
            <a:endCxn id="148" idx="2"/>
          </p:cNvCxnSpPr>
          <p:nvPr/>
        </p:nvCxnSpPr>
        <p:spPr>
          <a:xfrm>
            <a:off x="3904361" y="3941966"/>
            <a:ext cx="453000" cy="490800"/>
          </a:xfrm>
          <a:prstGeom prst="bentConnector3">
            <a:avLst>
              <a:gd fmla="val 49991" name="adj1"/>
            </a:avLst>
          </a:prstGeom>
          <a:noFill/>
          <a:ln cap="flat" cmpd="sng" w="9525">
            <a:solidFill>
              <a:srgbClr val="4A7DBA"/>
            </a:solidFill>
            <a:prstDash val="solid"/>
            <a:round/>
            <a:headEnd len="sm" w="sm" type="none"/>
            <a:tailEnd len="sm" w="sm" type="none"/>
          </a:ln>
        </p:spPr>
      </p:cxnSp>
      <p:cxnSp>
        <p:nvCxnSpPr>
          <p:cNvPr id="163" name="Google Shape;163;p18"/>
          <p:cNvCxnSpPr>
            <a:stCxn id="147" idx="6"/>
            <a:endCxn id="149" idx="2"/>
          </p:cNvCxnSpPr>
          <p:nvPr/>
        </p:nvCxnSpPr>
        <p:spPr>
          <a:xfrm flipH="1" rot="10800000">
            <a:off x="3904361" y="3389966"/>
            <a:ext cx="453000" cy="552000"/>
          </a:xfrm>
          <a:prstGeom prst="bentConnector3">
            <a:avLst>
              <a:gd fmla="val 49991" name="adj1"/>
            </a:avLst>
          </a:prstGeom>
          <a:noFill/>
          <a:ln cap="flat" cmpd="sng" w="9525">
            <a:solidFill>
              <a:srgbClr val="4A7DBA"/>
            </a:solidFill>
            <a:prstDash val="solid"/>
            <a:round/>
            <a:headEnd len="sm" w="sm" type="none"/>
            <a:tailEnd len="sm" w="sm" type="none"/>
          </a:ln>
        </p:spPr>
      </p:cxnSp>
      <p:cxnSp>
        <p:nvCxnSpPr>
          <p:cNvPr id="164" name="Google Shape;164;p18"/>
          <p:cNvCxnSpPr>
            <a:stCxn id="146" idx="6"/>
            <a:endCxn id="150" idx="2"/>
          </p:cNvCxnSpPr>
          <p:nvPr/>
        </p:nvCxnSpPr>
        <p:spPr>
          <a:xfrm>
            <a:off x="3904361" y="1803605"/>
            <a:ext cx="453000" cy="543900"/>
          </a:xfrm>
          <a:prstGeom prst="bentConnector3">
            <a:avLst>
              <a:gd fmla="val 49991" name="adj1"/>
            </a:avLst>
          </a:prstGeom>
          <a:noFill/>
          <a:ln cap="flat" cmpd="sng" w="9525">
            <a:solidFill>
              <a:srgbClr val="4A7DBA"/>
            </a:solidFill>
            <a:prstDash val="solid"/>
            <a:round/>
            <a:headEnd len="sm" w="sm" type="none"/>
            <a:tailEnd len="sm" w="sm" type="none"/>
          </a:ln>
        </p:spPr>
      </p:cxnSp>
      <p:cxnSp>
        <p:nvCxnSpPr>
          <p:cNvPr id="165" name="Google Shape;165;p18"/>
          <p:cNvCxnSpPr>
            <a:stCxn id="146" idx="6"/>
            <a:endCxn id="151" idx="2"/>
          </p:cNvCxnSpPr>
          <p:nvPr/>
        </p:nvCxnSpPr>
        <p:spPr>
          <a:xfrm flipH="1" rot="10800000">
            <a:off x="3904361" y="1305005"/>
            <a:ext cx="453000" cy="498600"/>
          </a:xfrm>
          <a:prstGeom prst="bentConnector3">
            <a:avLst>
              <a:gd fmla="val 49991" name="adj1"/>
            </a:avLst>
          </a:prstGeom>
          <a:noFill/>
          <a:ln cap="flat" cmpd="sng" w="9525">
            <a:solidFill>
              <a:srgbClr val="4A7DBA"/>
            </a:solidFill>
            <a:prstDash val="solid"/>
            <a:round/>
            <a:headEnd len="sm" w="sm" type="none"/>
            <a:tailEnd len="sm" w="sm" type="none"/>
          </a:ln>
        </p:spPr>
      </p:cxnSp>
      <p:pic>
        <p:nvPicPr>
          <p:cNvPr id="166" name="Google Shape;166;p18"/>
          <p:cNvPicPr preferRelativeResize="0"/>
          <p:nvPr/>
        </p:nvPicPr>
        <p:blipFill rotWithShape="1">
          <a:blip r:embed="rId3">
            <a:alphaModFix/>
          </a:blip>
          <a:srcRect b="0" l="0" r="0" t="0"/>
          <a:stretch/>
        </p:blipFill>
        <p:spPr>
          <a:xfrm>
            <a:off x="1509643" y="2661130"/>
            <a:ext cx="937502" cy="227051"/>
          </a:xfrm>
          <a:prstGeom prst="rect">
            <a:avLst/>
          </a:prstGeom>
          <a:noFill/>
          <a:ln>
            <a:noFill/>
          </a:ln>
        </p:spPr>
      </p:pic>
      <p:sp>
        <p:nvSpPr>
          <p:cNvPr id="167" name="Google Shape;167;p18"/>
          <p:cNvSpPr/>
          <p:nvPr/>
        </p:nvSpPr>
        <p:spPr>
          <a:xfrm>
            <a:off x="1327986" y="2105269"/>
            <a:ext cx="1292545" cy="1357941"/>
          </a:xfrm>
          <a:prstGeom prst="donut">
            <a:avLst>
              <a:gd fmla="val 9083" name="adj"/>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30225" lIns="60500" spcFirstLastPara="1" rIns="60500" wrap="square" tIns="30225">
            <a:noAutofit/>
          </a:bodyPr>
          <a:lstStyle/>
          <a:p>
            <a:pPr indent="0" lvl="0" marL="0" marR="0" rtl="0" algn="ctr">
              <a:lnSpc>
                <a:spcPct val="100000"/>
              </a:lnSpc>
              <a:spcBef>
                <a:spcPts val="0"/>
              </a:spcBef>
              <a:spcAft>
                <a:spcPts val="0"/>
              </a:spcAft>
              <a:buNone/>
            </a:pPr>
            <a:r>
              <a:t/>
            </a:r>
            <a:endParaRPr b="0" i="0" sz="1191" u="none" cap="none" strike="noStrike">
              <a:solidFill>
                <a:srgbClr val="000000"/>
              </a:solidFill>
              <a:latin typeface="Arial"/>
              <a:ea typeface="Arial"/>
              <a:cs typeface="Arial"/>
              <a:sym typeface="Arial"/>
            </a:endParaRPr>
          </a:p>
        </p:txBody>
      </p:sp>
      <p:sp>
        <p:nvSpPr>
          <p:cNvPr id="168" name="Google Shape;168;p18"/>
          <p:cNvSpPr/>
          <p:nvPr/>
        </p:nvSpPr>
        <p:spPr>
          <a:xfrm>
            <a:off x="2871627" y="2245383"/>
            <a:ext cx="1391483" cy="1175289"/>
          </a:xfrm>
          <a:prstGeom prst="rect">
            <a:avLst/>
          </a:prstGeom>
          <a:noFill/>
          <a:ln>
            <a:noFill/>
          </a:ln>
        </p:spPr>
        <p:txBody>
          <a:bodyPr anchorCtr="0" anchor="ctr" bIns="30225" lIns="66550" spcFirstLastPara="1" rIns="66550" wrap="square" tIns="30225">
            <a:noAutofit/>
          </a:bodyPr>
          <a:lstStyle/>
          <a:p>
            <a:pPr indent="-88900" lvl="0" marL="82053" marR="0" rtl="0" algn="l">
              <a:lnSpc>
                <a:spcPct val="100000"/>
              </a:lnSpc>
              <a:spcBef>
                <a:spcPts val="0"/>
              </a:spcBef>
              <a:spcAft>
                <a:spcPts val="0"/>
              </a:spcAft>
              <a:buClr>
                <a:srgbClr val="002060"/>
              </a:buClr>
              <a:buSzPts val="1400"/>
              <a:buFont typeface="Arial"/>
              <a:buChar char="•"/>
            </a:pPr>
            <a:r>
              <a:rPr b="0" i="0" lang="en-US" sz="927" u="none" cap="none" strike="noStrike">
                <a:solidFill>
                  <a:srgbClr val="002060"/>
                </a:solidFill>
                <a:latin typeface="Calibri"/>
                <a:ea typeface="Calibri"/>
                <a:cs typeface="Calibri"/>
                <a:sym typeface="Calibri"/>
              </a:rPr>
              <a:t>Instant data infrastructure for collective impact work</a:t>
            </a:r>
            <a:endParaRPr b="0" i="0" sz="927" u="none" cap="none" strike="noStrike">
              <a:solidFill>
                <a:srgbClr val="000000"/>
              </a:solidFill>
              <a:latin typeface="Arial"/>
              <a:ea typeface="Arial"/>
              <a:cs typeface="Arial"/>
              <a:sym typeface="Arial"/>
            </a:endParaRPr>
          </a:p>
          <a:p>
            <a:pPr indent="-88900" lvl="0" marL="82053" marR="0" rtl="0" algn="l">
              <a:lnSpc>
                <a:spcPct val="100000"/>
              </a:lnSpc>
              <a:spcBef>
                <a:spcPts val="146"/>
              </a:spcBef>
              <a:spcAft>
                <a:spcPts val="0"/>
              </a:spcAft>
              <a:buClr>
                <a:srgbClr val="002060"/>
              </a:buClr>
              <a:buSzPts val="1400"/>
              <a:buFont typeface="Arial"/>
              <a:buChar char="•"/>
            </a:pPr>
            <a:r>
              <a:rPr b="0" i="0" lang="en-US" sz="927" u="none" cap="none" strike="noStrike">
                <a:solidFill>
                  <a:srgbClr val="002060"/>
                </a:solidFill>
                <a:latin typeface="Calibri"/>
                <a:ea typeface="Calibri"/>
                <a:cs typeface="Calibri"/>
                <a:sym typeface="Calibri"/>
              </a:rPr>
              <a:t>Increased collaboration, communication, and accountability</a:t>
            </a:r>
            <a:endParaRPr b="0" i="0" sz="927" u="none" cap="none" strike="noStrike">
              <a:solidFill>
                <a:srgbClr val="000000"/>
              </a:solidFill>
              <a:latin typeface="Arial"/>
              <a:ea typeface="Arial"/>
              <a:cs typeface="Arial"/>
              <a:sym typeface="Arial"/>
            </a:endParaRPr>
          </a:p>
        </p:txBody>
      </p:sp>
      <p:sp>
        <p:nvSpPr>
          <p:cNvPr id="169" name="Google Shape;169;p18"/>
          <p:cNvSpPr txBox="1"/>
          <p:nvPr/>
        </p:nvSpPr>
        <p:spPr>
          <a:xfrm>
            <a:off x="2275872" y="138976"/>
            <a:ext cx="4906193" cy="60770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383" u="none" cap="none" strike="noStrike">
                <a:solidFill>
                  <a:srgbClr val="1D407B"/>
                </a:solidFill>
                <a:latin typeface="Calibri"/>
                <a:ea typeface="Calibri"/>
                <a:cs typeface="Calibri"/>
                <a:sym typeface="Calibri"/>
              </a:rPr>
              <a:t>artlook</a:t>
            </a:r>
            <a:r>
              <a:rPr b="0" i="0" lang="en-US" sz="2383" u="none" cap="none" strike="noStrike">
                <a:solidFill>
                  <a:srgbClr val="1D407B"/>
                </a:solidFill>
                <a:latin typeface="Calibri"/>
                <a:ea typeface="Calibri"/>
                <a:cs typeface="Calibri"/>
                <a:sym typeface="Calibri"/>
              </a:rPr>
              <a:t>® </a:t>
            </a:r>
            <a:r>
              <a:rPr b="1" i="0" lang="en-US" sz="2383" u="none" cap="none" strike="noStrike">
                <a:solidFill>
                  <a:srgbClr val="1D407B"/>
                </a:solidFill>
                <a:latin typeface="Trebuchet MS"/>
                <a:ea typeface="Trebuchet MS"/>
                <a:cs typeface="Trebuchet MS"/>
                <a:sym typeface="Trebuchet MS"/>
              </a:rPr>
              <a:t>Outcomes</a:t>
            </a:r>
            <a:endParaRPr b="1" i="0" sz="2118" u="none" cap="none" strike="noStrike">
              <a:solidFill>
                <a:srgbClr val="000000"/>
              </a:solidFill>
              <a:latin typeface="Trebuchet MS"/>
              <a:ea typeface="Trebuchet MS"/>
              <a:cs typeface="Trebuchet MS"/>
              <a:sym typeface="Trebuchet MS"/>
            </a:endParaRPr>
          </a:p>
        </p:txBody>
      </p:sp>
      <p:sp>
        <p:nvSpPr>
          <p:cNvPr id="170" name="Google Shape;170;p18"/>
          <p:cNvSpPr/>
          <p:nvPr/>
        </p:nvSpPr>
        <p:spPr>
          <a:xfrm>
            <a:off x="699" y="235700"/>
            <a:ext cx="9144000" cy="568800"/>
          </a:xfrm>
          <a:prstGeom prst="rect">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8"/>
          <p:cNvSpPr txBox="1"/>
          <p:nvPr/>
        </p:nvSpPr>
        <p:spPr>
          <a:xfrm>
            <a:off x="17700" y="180602"/>
            <a:ext cx="9132300" cy="56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1" lang="en-US" sz="3000" u="none" cap="none" strike="noStrike">
                <a:solidFill>
                  <a:srgbClr val="FFFFFF"/>
                </a:solidFill>
                <a:latin typeface="Calibri"/>
                <a:ea typeface="Calibri"/>
                <a:cs typeface="Calibri"/>
                <a:sym typeface="Calibri"/>
              </a:rPr>
              <a:t>a</a:t>
            </a:r>
            <a:r>
              <a:rPr b="1" i="1" lang="en-US" sz="3000" u="none" cap="none" strike="noStrike">
                <a:solidFill>
                  <a:schemeClr val="lt1"/>
                </a:solidFill>
                <a:latin typeface="Calibri"/>
                <a:ea typeface="Calibri"/>
                <a:cs typeface="Calibri"/>
                <a:sym typeface="Calibri"/>
              </a:rPr>
              <a:t>rtlook</a:t>
            </a:r>
            <a:r>
              <a:rPr b="0" i="1" lang="en-US" sz="3200" u="none" cap="none" strike="noStrike">
                <a:solidFill>
                  <a:schemeClr val="lt1"/>
                </a:solidFill>
                <a:latin typeface="Calibri"/>
                <a:ea typeface="Calibri"/>
                <a:cs typeface="Calibri"/>
                <a:sym typeface="Calibri"/>
              </a:rPr>
              <a:t>®</a:t>
            </a:r>
            <a:r>
              <a:rPr b="1" i="1" lang="en-US" sz="3000" u="none" cap="none" strike="noStrike">
                <a:solidFill>
                  <a:schemeClr val="lt1"/>
                </a:solidFill>
                <a:latin typeface="Calibri"/>
                <a:ea typeface="Calibri"/>
                <a:cs typeface="Calibri"/>
                <a:sym typeface="Calibri"/>
              </a:rPr>
              <a:t> </a:t>
            </a:r>
            <a:r>
              <a:rPr b="1" i="0" lang="en-US" sz="3000" u="none" cap="none" strike="noStrike">
                <a:solidFill>
                  <a:schemeClr val="lt1"/>
                </a:solidFill>
                <a:latin typeface="Calibri"/>
                <a:ea typeface="Calibri"/>
                <a:cs typeface="Calibri"/>
                <a:sym typeface="Calibri"/>
              </a:rPr>
              <a:t>Benefits are Universal</a:t>
            </a:r>
            <a:endParaRPr b="1" i="0" sz="3000" u="none" cap="none" strike="noStrike">
              <a:solidFill>
                <a:srgbClr val="FFFFFF"/>
              </a:solidFill>
              <a:latin typeface="Calibri"/>
              <a:ea typeface="Calibri"/>
              <a:cs typeface="Calibri"/>
              <a:sym typeface="Calibri"/>
            </a:endParaRPr>
          </a:p>
        </p:txBody>
      </p:sp>
      <p:pic>
        <p:nvPicPr>
          <p:cNvPr id="172" name="Google Shape;172;p18"/>
          <p:cNvPicPr preferRelativeResize="0"/>
          <p:nvPr/>
        </p:nvPicPr>
        <p:blipFill rotWithShape="1">
          <a:blip r:embed="rId4">
            <a:alphaModFix/>
          </a:blip>
          <a:srcRect b="0" l="0" r="0" t="0"/>
          <a:stretch/>
        </p:blipFill>
        <p:spPr>
          <a:xfrm>
            <a:off x="152400" y="4721275"/>
            <a:ext cx="1108470" cy="269825"/>
          </a:xfrm>
          <a:prstGeom prst="rect">
            <a:avLst/>
          </a:prstGeom>
          <a:noFill/>
          <a:ln>
            <a:noFill/>
          </a:ln>
        </p:spPr>
      </p:pic>
      <p:pic>
        <p:nvPicPr>
          <p:cNvPr id="173" name="Google Shape;173;p18"/>
          <p:cNvPicPr preferRelativeResize="0"/>
          <p:nvPr/>
        </p:nvPicPr>
        <p:blipFill rotWithShape="1">
          <a:blip r:embed="rId5">
            <a:alphaModFix/>
          </a:blip>
          <a:srcRect b="0" l="0" r="0" t="0"/>
          <a:stretch/>
        </p:blipFill>
        <p:spPr>
          <a:xfrm>
            <a:off x="7763050" y="4377527"/>
            <a:ext cx="1319325" cy="671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19"/>
          <p:cNvSpPr txBox="1"/>
          <p:nvPr/>
        </p:nvSpPr>
        <p:spPr>
          <a:xfrm>
            <a:off x="1672478" y="945650"/>
            <a:ext cx="5770049" cy="244411"/>
          </a:xfrm>
          <a:prstGeom prst="rect">
            <a:avLst/>
          </a:prstGeom>
          <a:noFill/>
          <a:ln>
            <a:noFill/>
          </a:ln>
        </p:spPr>
        <p:txBody>
          <a:bodyPr anchorCtr="0" anchor="t" bIns="30225" lIns="60500" spcFirstLastPara="1" rIns="60500" wrap="square" tIns="30225">
            <a:noAutofit/>
          </a:bodyPr>
          <a:lstStyle/>
          <a:p>
            <a:pPr indent="0" lvl="0" marL="0" marR="0" rtl="0" algn="l">
              <a:lnSpc>
                <a:spcPct val="100000"/>
              </a:lnSpc>
              <a:spcBef>
                <a:spcPts val="0"/>
              </a:spcBef>
              <a:spcAft>
                <a:spcPts val="0"/>
              </a:spcAft>
              <a:buNone/>
            </a:pPr>
            <a:r>
              <a:rPr b="0" i="0" lang="en-US" sz="1600" u="none" cap="none" strike="noStrike">
                <a:solidFill>
                  <a:srgbClr val="002060"/>
                </a:solidFill>
                <a:latin typeface="Calibri"/>
                <a:ea typeface="Calibri"/>
                <a:cs typeface="Calibri"/>
                <a:sym typeface="Calibri"/>
              </a:rPr>
              <a:t>Open new frontiers in arts education research at national scale.</a:t>
            </a:r>
            <a:endParaRPr b="0" i="0" sz="1600" u="none" cap="none" strike="noStrike">
              <a:solidFill>
                <a:srgbClr val="000000"/>
              </a:solidFill>
              <a:latin typeface="Calibri"/>
              <a:ea typeface="Calibri"/>
              <a:cs typeface="Calibri"/>
              <a:sym typeface="Calibri"/>
            </a:endParaRPr>
          </a:p>
        </p:txBody>
      </p:sp>
      <p:cxnSp>
        <p:nvCxnSpPr>
          <p:cNvPr id="179" name="Google Shape;179;p19"/>
          <p:cNvCxnSpPr/>
          <p:nvPr/>
        </p:nvCxnSpPr>
        <p:spPr>
          <a:xfrm flipH="1">
            <a:off x="1794853" y="1304990"/>
            <a:ext cx="1985" cy="2880463"/>
          </a:xfrm>
          <a:prstGeom prst="straightConnector1">
            <a:avLst/>
          </a:prstGeom>
          <a:noFill/>
          <a:ln cap="flat" cmpd="sng" w="38100">
            <a:solidFill>
              <a:srgbClr val="D8D8D8"/>
            </a:solidFill>
            <a:prstDash val="solid"/>
            <a:round/>
            <a:headEnd len="sm" w="sm" type="none"/>
            <a:tailEnd len="sm" w="sm" type="none"/>
          </a:ln>
        </p:spPr>
      </p:cxnSp>
      <p:sp>
        <p:nvSpPr>
          <p:cNvPr id="180" name="Google Shape;180;p19"/>
          <p:cNvSpPr/>
          <p:nvPr/>
        </p:nvSpPr>
        <p:spPr>
          <a:xfrm>
            <a:off x="1741814" y="1611817"/>
            <a:ext cx="109985" cy="100456"/>
          </a:xfrm>
          <a:prstGeom prst="ellipse">
            <a:avLst/>
          </a:prstGeom>
          <a:solidFill>
            <a:srgbClr val="DDEAF6"/>
          </a:solidFill>
          <a:ln cap="flat" cmpd="sng" w="19050">
            <a:solidFill>
              <a:srgbClr val="9CC2E5"/>
            </a:solidFill>
            <a:prstDash val="solid"/>
            <a:miter lim="800000"/>
            <a:headEnd len="sm" w="sm" type="none"/>
            <a:tailEnd len="sm" w="sm" type="none"/>
          </a:ln>
        </p:spPr>
        <p:txBody>
          <a:bodyPr anchorCtr="0" anchor="ctr" bIns="30225" lIns="60500" spcFirstLastPara="1" rIns="60500" wrap="square" tIns="30225">
            <a:noAutofit/>
          </a:bodyPr>
          <a:lstStyle/>
          <a:p>
            <a:pPr indent="0" lvl="0" marL="0" marR="0" rtl="0" algn="ctr">
              <a:lnSpc>
                <a:spcPct val="100000"/>
              </a:lnSpc>
              <a:spcBef>
                <a:spcPts val="0"/>
              </a:spcBef>
              <a:spcAft>
                <a:spcPts val="0"/>
              </a:spcAft>
              <a:buNone/>
            </a:pPr>
            <a:r>
              <a:t/>
            </a:r>
            <a:endParaRPr b="0" i="0" sz="1191" u="none" cap="none" strike="noStrike">
              <a:solidFill>
                <a:srgbClr val="FFFFFF"/>
              </a:solidFill>
              <a:latin typeface="Calibri"/>
              <a:ea typeface="Calibri"/>
              <a:cs typeface="Calibri"/>
              <a:sym typeface="Calibri"/>
            </a:endParaRPr>
          </a:p>
        </p:txBody>
      </p:sp>
      <p:sp>
        <p:nvSpPr>
          <p:cNvPr id="181" name="Google Shape;181;p19"/>
          <p:cNvSpPr/>
          <p:nvPr/>
        </p:nvSpPr>
        <p:spPr>
          <a:xfrm>
            <a:off x="1745967" y="3193829"/>
            <a:ext cx="109985" cy="100456"/>
          </a:xfrm>
          <a:prstGeom prst="ellipse">
            <a:avLst/>
          </a:prstGeom>
          <a:solidFill>
            <a:srgbClr val="DDEAF6"/>
          </a:solidFill>
          <a:ln cap="flat" cmpd="sng" w="19050">
            <a:solidFill>
              <a:srgbClr val="9CC2E5"/>
            </a:solidFill>
            <a:prstDash val="solid"/>
            <a:miter lim="800000"/>
            <a:headEnd len="sm" w="sm" type="none"/>
            <a:tailEnd len="sm" w="sm" type="none"/>
          </a:ln>
        </p:spPr>
        <p:txBody>
          <a:bodyPr anchorCtr="0" anchor="ctr" bIns="30225" lIns="60500" spcFirstLastPara="1" rIns="60500" wrap="square" tIns="30225">
            <a:noAutofit/>
          </a:bodyPr>
          <a:lstStyle/>
          <a:p>
            <a:pPr indent="0" lvl="0" marL="0" marR="0" rtl="0" algn="ctr">
              <a:lnSpc>
                <a:spcPct val="100000"/>
              </a:lnSpc>
              <a:spcBef>
                <a:spcPts val="0"/>
              </a:spcBef>
              <a:spcAft>
                <a:spcPts val="0"/>
              </a:spcAft>
              <a:buNone/>
            </a:pPr>
            <a:r>
              <a:t/>
            </a:r>
            <a:endParaRPr b="0" i="0" sz="1191" u="none" cap="none" strike="noStrike">
              <a:solidFill>
                <a:srgbClr val="FFFFFF"/>
              </a:solidFill>
              <a:latin typeface="Calibri"/>
              <a:ea typeface="Calibri"/>
              <a:cs typeface="Calibri"/>
              <a:sym typeface="Calibri"/>
            </a:endParaRPr>
          </a:p>
        </p:txBody>
      </p:sp>
      <p:sp>
        <p:nvSpPr>
          <p:cNvPr id="182" name="Google Shape;182;p19"/>
          <p:cNvSpPr/>
          <p:nvPr/>
        </p:nvSpPr>
        <p:spPr>
          <a:xfrm>
            <a:off x="2050677" y="1473056"/>
            <a:ext cx="7031698" cy="2949903"/>
          </a:xfrm>
          <a:prstGeom prst="rect">
            <a:avLst/>
          </a:prstGeom>
          <a:noFill/>
          <a:ln>
            <a:noFill/>
          </a:ln>
        </p:spPr>
        <p:txBody>
          <a:bodyPr anchorCtr="0" anchor="t" bIns="30225" lIns="60500" spcFirstLastPara="1" rIns="60500" wrap="square" tIns="30225">
            <a:noAutofit/>
          </a:bodyPr>
          <a:lstStyle/>
          <a:p>
            <a:pPr indent="0" lvl="0" marL="0" marR="0" rtl="0" algn="l">
              <a:lnSpc>
                <a:spcPct val="150000"/>
              </a:lnSpc>
              <a:spcBef>
                <a:spcPts val="0"/>
              </a:spcBef>
              <a:spcAft>
                <a:spcPts val="0"/>
              </a:spcAft>
              <a:buNone/>
            </a:pPr>
            <a:r>
              <a:rPr b="1" i="0" lang="en-US" sz="1200" u="none" cap="none" strike="noStrike">
                <a:solidFill>
                  <a:srgbClr val="002060"/>
                </a:solidFill>
                <a:latin typeface="Calibri"/>
                <a:ea typeface="Calibri"/>
                <a:cs typeface="Calibri"/>
                <a:sym typeface="Calibri"/>
              </a:rPr>
              <a:t>Local Impact</a:t>
            </a:r>
            <a:r>
              <a:rPr b="0" i="0" lang="en-US" sz="1200" u="none" cap="none" strike="noStrike">
                <a:solidFill>
                  <a:srgbClr val="002060"/>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p>
            <a:pPr indent="0" lvl="1" marL="302575" marR="0" rtl="0" algn="l">
              <a:lnSpc>
                <a:spcPct val="150000"/>
              </a:lnSpc>
              <a:spcBef>
                <a:spcPts val="529"/>
              </a:spcBef>
              <a:spcAft>
                <a:spcPts val="0"/>
              </a:spcAft>
              <a:buNone/>
            </a:pPr>
            <a:r>
              <a:rPr b="0" i="0" lang="en-US" sz="1200" u="none" cap="none" strike="noStrike">
                <a:solidFill>
                  <a:srgbClr val="002060"/>
                </a:solidFill>
                <a:latin typeface="Calibri"/>
                <a:ea typeface="Calibri"/>
                <a:cs typeface="Calibri"/>
                <a:sym typeface="Calibri"/>
              </a:rPr>
              <a:t>To what extent are local policies, activities, and efforts driving change in access to arts education?</a:t>
            </a:r>
            <a:endParaRPr b="0" i="0" sz="1200" u="none" cap="none" strike="noStrike">
              <a:solidFill>
                <a:srgbClr val="000000"/>
              </a:solidFill>
              <a:latin typeface="Calibri"/>
              <a:ea typeface="Calibri"/>
              <a:cs typeface="Calibri"/>
              <a:sym typeface="Calibri"/>
            </a:endParaRPr>
          </a:p>
          <a:p>
            <a:pPr indent="0" lvl="1" marL="302575" marR="0" rtl="0" algn="l">
              <a:lnSpc>
                <a:spcPct val="150000"/>
              </a:lnSpc>
              <a:spcBef>
                <a:spcPts val="529"/>
              </a:spcBef>
              <a:spcAft>
                <a:spcPts val="0"/>
              </a:spcAft>
              <a:buNone/>
            </a:pPr>
            <a:r>
              <a:rPr b="0" i="0" lang="en-US" sz="1200" u="none" cap="none" strike="noStrike">
                <a:solidFill>
                  <a:srgbClr val="002060"/>
                </a:solidFill>
                <a:latin typeface="Calibri"/>
                <a:ea typeface="Calibri"/>
                <a:cs typeface="Calibri"/>
                <a:sym typeface="Calibri"/>
              </a:rPr>
              <a:t>What is the aggregated impact of local investments in cities and counties over time? </a:t>
            </a:r>
            <a:endParaRPr b="0" i="0" sz="1200" u="none" cap="none" strike="noStrike">
              <a:solidFill>
                <a:srgbClr val="000000"/>
              </a:solidFill>
              <a:latin typeface="Calibri"/>
              <a:ea typeface="Calibri"/>
              <a:cs typeface="Calibri"/>
              <a:sym typeface="Calibri"/>
            </a:endParaRPr>
          </a:p>
          <a:p>
            <a:pPr indent="0" lvl="0" marL="0" marR="0" rtl="0" algn="l">
              <a:lnSpc>
                <a:spcPct val="150000"/>
              </a:lnSpc>
              <a:spcBef>
                <a:spcPts val="529"/>
              </a:spcBef>
              <a:spcAft>
                <a:spcPts val="0"/>
              </a:spcAft>
              <a:buNone/>
            </a:pPr>
            <a:r>
              <a:rPr b="0" i="0" lang="en-US" sz="1200" u="none" cap="none" strike="noStrike">
                <a:solidFill>
                  <a:srgbClr val="002060"/>
                </a:solidFill>
                <a:latin typeface="Calibri"/>
                <a:ea typeface="Calibri"/>
                <a:cs typeface="Calibri"/>
                <a:sym typeface="Calibri"/>
              </a:rPr>
              <a:t>	How do cities compare to each other and to national averages?</a:t>
            </a:r>
            <a:endParaRPr b="0" i="0" sz="1200" u="none" cap="none" strike="noStrike">
              <a:solidFill>
                <a:srgbClr val="000000"/>
              </a:solidFill>
              <a:latin typeface="Calibri"/>
              <a:ea typeface="Calibri"/>
              <a:cs typeface="Calibri"/>
              <a:sym typeface="Calibri"/>
            </a:endParaRPr>
          </a:p>
          <a:p>
            <a:pPr indent="0" lvl="0" marL="0" marR="0" rtl="0" algn="l">
              <a:lnSpc>
                <a:spcPct val="150000"/>
              </a:lnSpc>
              <a:spcBef>
                <a:spcPts val="529"/>
              </a:spcBef>
              <a:spcAft>
                <a:spcPts val="0"/>
              </a:spcAft>
              <a:buNone/>
            </a:pPr>
            <a:r>
              <a:rPr b="1" i="0" lang="en-US" sz="1200" u="none" cap="none" strike="noStrike">
                <a:solidFill>
                  <a:srgbClr val="002060"/>
                </a:solidFill>
                <a:latin typeface="Calibri"/>
                <a:ea typeface="Calibri"/>
                <a:cs typeface="Calibri"/>
                <a:sym typeface="Calibri"/>
              </a:rPr>
              <a:t>New Arts Research Frontiers:</a:t>
            </a:r>
            <a:endParaRPr b="0" i="0" sz="1200" u="none" cap="none" strike="noStrike">
              <a:solidFill>
                <a:srgbClr val="000000"/>
              </a:solidFill>
              <a:latin typeface="Calibri"/>
              <a:ea typeface="Calibri"/>
              <a:cs typeface="Calibri"/>
              <a:sym typeface="Calibri"/>
            </a:endParaRPr>
          </a:p>
          <a:p>
            <a:pPr indent="0" lvl="1" marL="302575" marR="0" rtl="0" algn="l">
              <a:lnSpc>
                <a:spcPct val="150000"/>
              </a:lnSpc>
              <a:spcBef>
                <a:spcPts val="529"/>
              </a:spcBef>
              <a:spcAft>
                <a:spcPts val="0"/>
              </a:spcAft>
              <a:buNone/>
            </a:pPr>
            <a:r>
              <a:rPr b="0" i="0" lang="en-US" sz="1200" u="none" cap="none" strike="noStrike">
                <a:solidFill>
                  <a:srgbClr val="002060"/>
                </a:solidFill>
                <a:latin typeface="Calibri"/>
                <a:ea typeface="Calibri"/>
                <a:cs typeface="Calibri"/>
                <a:sym typeface="Calibri"/>
              </a:rPr>
              <a:t>Is there a correlation between arts education access and indicators we care about in education (ex. attendance, test scores, graduation rates)?</a:t>
            </a:r>
            <a:endParaRPr b="0" i="0" sz="1200" u="none" cap="none" strike="noStrike">
              <a:solidFill>
                <a:srgbClr val="000000"/>
              </a:solidFill>
              <a:latin typeface="Calibri"/>
              <a:ea typeface="Calibri"/>
              <a:cs typeface="Calibri"/>
              <a:sym typeface="Calibri"/>
            </a:endParaRPr>
          </a:p>
          <a:p>
            <a:pPr indent="0" lvl="1" marL="302575" marR="0" rtl="0" algn="l">
              <a:lnSpc>
                <a:spcPct val="150000"/>
              </a:lnSpc>
              <a:spcBef>
                <a:spcPts val="529"/>
              </a:spcBef>
              <a:spcAft>
                <a:spcPts val="0"/>
              </a:spcAft>
              <a:buNone/>
            </a:pPr>
            <a:r>
              <a:rPr b="0" i="0" lang="en-US" sz="1200" u="none" cap="none" strike="noStrike">
                <a:solidFill>
                  <a:srgbClr val="002060"/>
                </a:solidFill>
                <a:latin typeface="Calibri"/>
                <a:ea typeface="Calibri"/>
                <a:cs typeface="Calibri"/>
                <a:sym typeface="Calibri"/>
              </a:rPr>
              <a:t>Randomized Controlled Trial - in partnership with a college or university to study academic, social-emotional benefits of arts education (or other)</a:t>
            </a:r>
            <a:endParaRPr b="0" i="0" sz="1200" u="none" cap="none" strike="noStrike">
              <a:solidFill>
                <a:srgbClr val="000000"/>
              </a:solidFill>
              <a:latin typeface="Calibri"/>
              <a:ea typeface="Calibri"/>
              <a:cs typeface="Calibri"/>
              <a:sym typeface="Calibri"/>
            </a:endParaRPr>
          </a:p>
          <a:p>
            <a:pPr indent="0" lvl="0" marL="0" marR="0" rtl="0" algn="l">
              <a:lnSpc>
                <a:spcPct val="150000"/>
              </a:lnSpc>
              <a:spcBef>
                <a:spcPts val="529"/>
              </a:spcBef>
              <a:spcAft>
                <a:spcPts val="0"/>
              </a:spcAft>
              <a:buNone/>
            </a:pPr>
            <a:r>
              <a:t/>
            </a:r>
            <a:endParaRPr b="1" i="0" sz="1200" u="none" cap="none" strike="noStrike">
              <a:solidFill>
                <a:srgbClr val="002060"/>
              </a:solidFill>
              <a:latin typeface="Calibri"/>
              <a:ea typeface="Calibri"/>
              <a:cs typeface="Calibri"/>
              <a:sym typeface="Calibri"/>
            </a:endParaRPr>
          </a:p>
        </p:txBody>
      </p:sp>
      <p:sp>
        <p:nvSpPr>
          <p:cNvPr id="183" name="Google Shape;183;p19"/>
          <p:cNvSpPr txBox="1"/>
          <p:nvPr>
            <p:ph idx="1" type="subTitle"/>
          </p:nvPr>
        </p:nvSpPr>
        <p:spPr>
          <a:xfrm>
            <a:off x="2275872" y="138976"/>
            <a:ext cx="4906193" cy="607709"/>
          </a:xfrm>
          <a:prstGeom prst="rect">
            <a:avLst/>
          </a:prstGeom>
          <a:noFill/>
          <a:ln>
            <a:noFill/>
          </a:ln>
        </p:spPr>
        <p:txBody>
          <a:bodyPr anchorCtr="0" anchor="t" bIns="91425" lIns="91425" spcFirstLastPara="1" rIns="91425" wrap="square" tIns="91425">
            <a:noAutofit/>
          </a:bodyPr>
          <a:lstStyle/>
          <a:p>
            <a:pPr indent="-342900" lvl="0" marL="457200" rtl="0" algn="ctr">
              <a:lnSpc>
                <a:spcPct val="100000"/>
              </a:lnSpc>
              <a:spcBef>
                <a:spcPts val="0"/>
              </a:spcBef>
              <a:spcAft>
                <a:spcPts val="0"/>
              </a:spcAft>
              <a:buSzPts val="2800"/>
              <a:buNone/>
            </a:pPr>
            <a:r>
              <a:rPr b="1" lang="en-US" sz="2383">
                <a:solidFill>
                  <a:srgbClr val="1D407B"/>
                </a:solidFill>
                <a:latin typeface="Calibri"/>
                <a:ea typeface="Calibri"/>
                <a:cs typeface="Calibri"/>
                <a:sym typeface="Calibri"/>
              </a:rPr>
              <a:t>artlook</a:t>
            </a:r>
            <a:r>
              <a:rPr lang="en-US" sz="2383">
                <a:solidFill>
                  <a:srgbClr val="1D407B"/>
                </a:solidFill>
                <a:latin typeface="Calibri"/>
                <a:ea typeface="Calibri"/>
                <a:cs typeface="Calibri"/>
                <a:sym typeface="Calibri"/>
              </a:rPr>
              <a:t>® </a:t>
            </a:r>
            <a:r>
              <a:rPr b="1" lang="en-US" sz="2383">
                <a:solidFill>
                  <a:srgbClr val="1D407B"/>
                </a:solidFill>
                <a:latin typeface="Trebuchet MS"/>
                <a:ea typeface="Trebuchet MS"/>
                <a:cs typeface="Trebuchet MS"/>
                <a:sym typeface="Trebuchet MS"/>
              </a:rPr>
              <a:t>Outcomes</a:t>
            </a:r>
            <a:endParaRPr b="1" sz="2118">
              <a:latin typeface="Trebuchet MS"/>
              <a:ea typeface="Trebuchet MS"/>
              <a:cs typeface="Trebuchet MS"/>
              <a:sym typeface="Trebuchet MS"/>
            </a:endParaRPr>
          </a:p>
        </p:txBody>
      </p:sp>
      <p:sp>
        <p:nvSpPr>
          <p:cNvPr id="184" name="Google Shape;184;p19"/>
          <p:cNvSpPr/>
          <p:nvPr/>
        </p:nvSpPr>
        <p:spPr>
          <a:xfrm>
            <a:off x="699" y="235700"/>
            <a:ext cx="9144000" cy="568800"/>
          </a:xfrm>
          <a:prstGeom prst="rect">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9"/>
          <p:cNvSpPr txBox="1"/>
          <p:nvPr/>
        </p:nvSpPr>
        <p:spPr>
          <a:xfrm>
            <a:off x="17700" y="180602"/>
            <a:ext cx="9132300" cy="56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1" lang="en-US" sz="3000" u="none" cap="none" strike="noStrike">
                <a:solidFill>
                  <a:srgbClr val="FFFFFF"/>
                </a:solidFill>
                <a:latin typeface="Calibri"/>
                <a:ea typeface="Calibri"/>
                <a:cs typeface="Calibri"/>
                <a:sym typeface="Calibri"/>
              </a:rPr>
              <a:t>a</a:t>
            </a:r>
            <a:r>
              <a:rPr b="1" i="1" lang="en-US" sz="3000" u="none" cap="none" strike="noStrike">
                <a:solidFill>
                  <a:schemeClr val="lt1"/>
                </a:solidFill>
                <a:latin typeface="Calibri"/>
                <a:ea typeface="Calibri"/>
                <a:cs typeface="Calibri"/>
                <a:sym typeface="Calibri"/>
              </a:rPr>
              <a:t>rtlook</a:t>
            </a:r>
            <a:r>
              <a:rPr b="0" i="1" lang="en-US" sz="3200" u="none" cap="none" strike="noStrike">
                <a:solidFill>
                  <a:schemeClr val="lt1"/>
                </a:solidFill>
                <a:latin typeface="Calibri"/>
                <a:ea typeface="Calibri"/>
                <a:cs typeface="Calibri"/>
                <a:sym typeface="Calibri"/>
              </a:rPr>
              <a:t>®</a:t>
            </a:r>
            <a:r>
              <a:rPr b="1" i="1" lang="en-US" sz="3000" u="none" cap="none" strike="noStrike">
                <a:solidFill>
                  <a:schemeClr val="lt1"/>
                </a:solidFill>
                <a:latin typeface="Calibri"/>
                <a:ea typeface="Calibri"/>
                <a:cs typeface="Calibri"/>
                <a:sym typeface="Calibri"/>
              </a:rPr>
              <a:t> </a:t>
            </a:r>
            <a:r>
              <a:rPr b="1" i="0" lang="en-US" sz="3000" u="none" cap="none" strike="noStrike">
                <a:solidFill>
                  <a:schemeClr val="lt1"/>
                </a:solidFill>
                <a:latin typeface="Calibri"/>
                <a:ea typeface="Calibri"/>
                <a:cs typeface="Calibri"/>
                <a:sym typeface="Calibri"/>
              </a:rPr>
              <a:t>Research &amp; Evaluation Opportunities</a:t>
            </a:r>
            <a:endParaRPr b="1" i="0" sz="3000" u="none" cap="none" strike="noStrike">
              <a:solidFill>
                <a:srgbClr val="FFFFFF"/>
              </a:solidFill>
              <a:latin typeface="Calibri"/>
              <a:ea typeface="Calibri"/>
              <a:cs typeface="Calibri"/>
              <a:sym typeface="Calibri"/>
            </a:endParaRPr>
          </a:p>
        </p:txBody>
      </p:sp>
      <p:pic>
        <p:nvPicPr>
          <p:cNvPr id="186" name="Google Shape;186;p19"/>
          <p:cNvPicPr preferRelativeResize="0"/>
          <p:nvPr/>
        </p:nvPicPr>
        <p:blipFill rotWithShape="1">
          <a:blip r:embed="rId3">
            <a:alphaModFix/>
          </a:blip>
          <a:srcRect b="0" l="0" r="0" t="0"/>
          <a:stretch/>
        </p:blipFill>
        <p:spPr>
          <a:xfrm>
            <a:off x="152400" y="4721275"/>
            <a:ext cx="1108470" cy="269825"/>
          </a:xfrm>
          <a:prstGeom prst="rect">
            <a:avLst/>
          </a:prstGeom>
          <a:noFill/>
          <a:ln>
            <a:noFill/>
          </a:ln>
        </p:spPr>
      </p:pic>
      <p:pic>
        <p:nvPicPr>
          <p:cNvPr id="187" name="Google Shape;187;p19"/>
          <p:cNvPicPr preferRelativeResize="0"/>
          <p:nvPr/>
        </p:nvPicPr>
        <p:blipFill rotWithShape="1">
          <a:blip r:embed="rId4">
            <a:alphaModFix/>
          </a:blip>
          <a:srcRect b="0" l="0" r="0" t="0"/>
          <a:stretch/>
        </p:blipFill>
        <p:spPr>
          <a:xfrm>
            <a:off x="7763050" y="4377527"/>
            <a:ext cx="1319325" cy="671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pic>
        <p:nvPicPr>
          <p:cNvPr id="192" name="Google Shape;192;p20"/>
          <p:cNvPicPr preferRelativeResize="0"/>
          <p:nvPr/>
        </p:nvPicPr>
        <p:blipFill rotWithShape="1">
          <a:blip r:embed="rId3">
            <a:alphaModFix/>
          </a:blip>
          <a:srcRect b="0" l="0" r="0" t="0"/>
          <a:stretch/>
        </p:blipFill>
        <p:spPr>
          <a:xfrm>
            <a:off x="152400" y="4680502"/>
            <a:ext cx="1108470" cy="269825"/>
          </a:xfrm>
          <a:prstGeom prst="rect">
            <a:avLst/>
          </a:prstGeom>
          <a:noFill/>
          <a:ln>
            <a:noFill/>
          </a:ln>
        </p:spPr>
      </p:pic>
      <p:pic>
        <p:nvPicPr>
          <p:cNvPr id="193" name="Google Shape;193;p20"/>
          <p:cNvPicPr preferRelativeResize="0"/>
          <p:nvPr/>
        </p:nvPicPr>
        <p:blipFill rotWithShape="1">
          <a:blip r:embed="rId4">
            <a:alphaModFix/>
          </a:blip>
          <a:srcRect b="0" l="0" r="0" t="0"/>
          <a:stretch/>
        </p:blipFill>
        <p:spPr>
          <a:xfrm>
            <a:off x="7763050" y="4377527"/>
            <a:ext cx="1319325" cy="671500"/>
          </a:xfrm>
          <a:prstGeom prst="rect">
            <a:avLst/>
          </a:prstGeom>
          <a:noFill/>
          <a:ln>
            <a:noFill/>
          </a:ln>
        </p:spPr>
      </p:pic>
      <p:cxnSp>
        <p:nvCxnSpPr>
          <p:cNvPr id="194" name="Google Shape;194;p20"/>
          <p:cNvCxnSpPr/>
          <p:nvPr/>
        </p:nvCxnSpPr>
        <p:spPr>
          <a:xfrm flipH="1">
            <a:off x="4937642" y="1775505"/>
            <a:ext cx="357300" cy="3900"/>
          </a:xfrm>
          <a:prstGeom prst="straightConnector1">
            <a:avLst/>
          </a:prstGeom>
          <a:noFill/>
          <a:ln cap="flat" cmpd="sng" w="57150">
            <a:solidFill>
              <a:srgbClr val="7F7F7F"/>
            </a:solidFill>
            <a:prstDash val="solid"/>
            <a:miter lim="800000"/>
            <a:headEnd len="sm" w="sm" type="none"/>
            <a:tailEnd len="sm" w="sm" type="none"/>
          </a:ln>
        </p:spPr>
      </p:cxnSp>
      <p:cxnSp>
        <p:nvCxnSpPr>
          <p:cNvPr id="195" name="Google Shape;195;p20"/>
          <p:cNvCxnSpPr/>
          <p:nvPr/>
        </p:nvCxnSpPr>
        <p:spPr>
          <a:xfrm flipH="1">
            <a:off x="3820871" y="3828133"/>
            <a:ext cx="357300" cy="3900"/>
          </a:xfrm>
          <a:prstGeom prst="straightConnector1">
            <a:avLst/>
          </a:prstGeom>
          <a:noFill/>
          <a:ln cap="flat" cmpd="sng" w="57150">
            <a:solidFill>
              <a:srgbClr val="7F7F7F"/>
            </a:solidFill>
            <a:prstDash val="solid"/>
            <a:miter lim="800000"/>
            <a:headEnd len="sm" w="sm" type="none"/>
            <a:tailEnd len="sm" w="sm" type="none"/>
          </a:ln>
        </p:spPr>
      </p:cxnSp>
      <p:cxnSp>
        <p:nvCxnSpPr>
          <p:cNvPr id="196" name="Google Shape;196;p20"/>
          <p:cNvCxnSpPr/>
          <p:nvPr/>
        </p:nvCxnSpPr>
        <p:spPr>
          <a:xfrm flipH="1">
            <a:off x="4937640" y="3840244"/>
            <a:ext cx="357300" cy="3900"/>
          </a:xfrm>
          <a:prstGeom prst="straightConnector1">
            <a:avLst/>
          </a:prstGeom>
          <a:noFill/>
          <a:ln cap="flat" cmpd="sng" w="57150">
            <a:solidFill>
              <a:srgbClr val="7F7F7F"/>
            </a:solidFill>
            <a:prstDash val="solid"/>
            <a:miter lim="800000"/>
            <a:headEnd len="sm" w="sm" type="none"/>
            <a:tailEnd len="sm" w="sm" type="none"/>
          </a:ln>
        </p:spPr>
      </p:cxnSp>
      <p:cxnSp>
        <p:nvCxnSpPr>
          <p:cNvPr id="197" name="Google Shape;197;p20"/>
          <p:cNvCxnSpPr/>
          <p:nvPr/>
        </p:nvCxnSpPr>
        <p:spPr>
          <a:xfrm rot="10800000">
            <a:off x="3296395" y="2768516"/>
            <a:ext cx="717900" cy="0"/>
          </a:xfrm>
          <a:prstGeom prst="straightConnector1">
            <a:avLst/>
          </a:prstGeom>
          <a:noFill/>
          <a:ln cap="flat" cmpd="sng" w="57150">
            <a:solidFill>
              <a:srgbClr val="7F7F7F"/>
            </a:solidFill>
            <a:prstDash val="solid"/>
            <a:miter lim="800000"/>
            <a:headEnd len="sm" w="sm" type="none"/>
            <a:tailEnd len="sm" w="sm" type="none"/>
          </a:ln>
        </p:spPr>
      </p:cxnSp>
      <p:cxnSp>
        <p:nvCxnSpPr>
          <p:cNvPr id="198" name="Google Shape;198;p20"/>
          <p:cNvCxnSpPr/>
          <p:nvPr/>
        </p:nvCxnSpPr>
        <p:spPr>
          <a:xfrm flipH="1">
            <a:off x="5105840" y="2768513"/>
            <a:ext cx="745800" cy="3900"/>
          </a:xfrm>
          <a:prstGeom prst="straightConnector1">
            <a:avLst/>
          </a:prstGeom>
          <a:noFill/>
          <a:ln cap="flat" cmpd="sng" w="57150">
            <a:solidFill>
              <a:srgbClr val="7F7F7F"/>
            </a:solidFill>
            <a:prstDash val="solid"/>
            <a:miter lim="800000"/>
            <a:headEnd len="sm" w="sm" type="none"/>
            <a:tailEnd len="sm" w="sm" type="none"/>
          </a:ln>
        </p:spPr>
      </p:cxnSp>
      <p:cxnSp>
        <p:nvCxnSpPr>
          <p:cNvPr id="199" name="Google Shape;199;p20"/>
          <p:cNvCxnSpPr/>
          <p:nvPr/>
        </p:nvCxnSpPr>
        <p:spPr>
          <a:xfrm flipH="1">
            <a:off x="3823905" y="1754317"/>
            <a:ext cx="357300" cy="3900"/>
          </a:xfrm>
          <a:prstGeom prst="straightConnector1">
            <a:avLst/>
          </a:prstGeom>
          <a:noFill/>
          <a:ln cap="flat" cmpd="sng" w="57150">
            <a:solidFill>
              <a:srgbClr val="7F7F7F"/>
            </a:solidFill>
            <a:prstDash val="solid"/>
            <a:miter lim="800000"/>
            <a:headEnd len="sm" w="sm" type="none"/>
            <a:tailEnd len="sm" w="sm" type="none"/>
          </a:ln>
        </p:spPr>
      </p:cxnSp>
      <p:cxnSp>
        <p:nvCxnSpPr>
          <p:cNvPr id="200" name="Google Shape;200;p20"/>
          <p:cNvCxnSpPr/>
          <p:nvPr/>
        </p:nvCxnSpPr>
        <p:spPr>
          <a:xfrm>
            <a:off x="4162996" y="1746014"/>
            <a:ext cx="9000" cy="2099100"/>
          </a:xfrm>
          <a:prstGeom prst="straightConnector1">
            <a:avLst/>
          </a:prstGeom>
          <a:noFill/>
          <a:ln cap="flat" cmpd="sng" w="57150">
            <a:solidFill>
              <a:srgbClr val="7F7F7F"/>
            </a:solidFill>
            <a:prstDash val="solid"/>
            <a:miter lim="800000"/>
            <a:headEnd len="sm" w="sm" type="none"/>
            <a:tailEnd len="sm" w="sm" type="none"/>
          </a:ln>
        </p:spPr>
      </p:cxnSp>
      <p:cxnSp>
        <p:nvCxnSpPr>
          <p:cNvPr id="201" name="Google Shape;201;p20"/>
          <p:cNvCxnSpPr/>
          <p:nvPr/>
        </p:nvCxnSpPr>
        <p:spPr>
          <a:xfrm>
            <a:off x="4936147" y="1755867"/>
            <a:ext cx="9000" cy="2099100"/>
          </a:xfrm>
          <a:prstGeom prst="straightConnector1">
            <a:avLst/>
          </a:prstGeom>
          <a:noFill/>
          <a:ln cap="flat" cmpd="sng" w="57150">
            <a:solidFill>
              <a:srgbClr val="7F7F7F"/>
            </a:solidFill>
            <a:prstDash val="solid"/>
            <a:miter lim="800000"/>
            <a:headEnd len="sm" w="sm" type="none"/>
            <a:tailEnd len="sm" w="sm" type="none"/>
          </a:ln>
        </p:spPr>
      </p:cxnSp>
      <p:sp>
        <p:nvSpPr>
          <p:cNvPr id="202" name="Google Shape;202;p20"/>
          <p:cNvSpPr/>
          <p:nvPr/>
        </p:nvSpPr>
        <p:spPr>
          <a:xfrm>
            <a:off x="3014686" y="1144377"/>
            <a:ext cx="1025700" cy="889800"/>
          </a:xfrm>
          <a:prstGeom prst="hexagon">
            <a:avLst>
              <a:gd fmla="val 25000" name="adj"/>
              <a:gd fmla="val 115470" name="vf"/>
            </a:avLst>
          </a:prstGeom>
          <a:solidFill>
            <a:srgbClr val="FFC000"/>
          </a:solidFill>
          <a:ln cap="flat" cmpd="sng" w="9525">
            <a:solidFill>
              <a:srgbClr val="FFC000"/>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sp>
        <p:nvSpPr>
          <p:cNvPr id="203" name="Google Shape;203;p20"/>
          <p:cNvSpPr/>
          <p:nvPr/>
        </p:nvSpPr>
        <p:spPr>
          <a:xfrm>
            <a:off x="3184313" y="1306793"/>
            <a:ext cx="683400" cy="585900"/>
          </a:xfrm>
          <a:prstGeom prst="hexagon">
            <a:avLst>
              <a:gd fmla="val 25000" name="adj"/>
              <a:gd fmla="val 115470" name="vf"/>
            </a:avLst>
          </a:prstGeom>
          <a:solidFill>
            <a:srgbClr val="FFFFFF"/>
          </a:solidFill>
          <a:ln cap="flat" cmpd="sng" w="19050">
            <a:solidFill>
              <a:srgbClr val="FFFFFF"/>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sp>
        <p:nvSpPr>
          <p:cNvPr id="204" name="Google Shape;204;p20"/>
          <p:cNvSpPr/>
          <p:nvPr/>
        </p:nvSpPr>
        <p:spPr>
          <a:xfrm>
            <a:off x="5044911" y="1171622"/>
            <a:ext cx="1025700" cy="889800"/>
          </a:xfrm>
          <a:prstGeom prst="hexagon">
            <a:avLst>
              <a:gd fmla="val 25000" name="adj"/>
              <a:gd fmla="val 115470" name="vf"/>
            </a:avLst>
          </a:prstGeom>
          <a:solidFill>
            <a:srgbClr val="002060"/>
          </a:solidFill>
          <a:ln cap="flat" cmpd="sng" w="9525">
            <a:solidFill>
              <a:srgbClr val="4F81BD"/>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sp>
        <p:nvSpPr>
          <p:cNvPr id="205" name="Google Shape;205;p20"/>
          <p:cNvSpPr/>
          <p:nvPr/>
        </p:nvSpPr>
        <p:spPr>
          <a:xfrm>
            <a:off x="5196688" y="1289876"/>
            <a:ext cx="710700" cy="649800"/>
          </a:xfrm>
          <a:prstGeom prst="hexagon">
            <a:avLst>
              <a:gd fmla="val 25000" name="adj"/>
              <a:gd fmla="val 115470" name="vf"/>
            </a:avLst>
          </a:prstGeom>
          <a:solidFill>
            <a:srgbClr val="F2F2F2"/>
          </a:solidFill>
          <a:ln cap="flat" cmpd="sng" w="19050">
            <a:solidFill>
              <a:srgbClr val="FFFFFF"/>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sp>
        <p:nvSpPr>
          <p:cNvPr id="206" name="Google Shape;206;p20"/>
          <p:cNvSpPr/>
          <p:nvPr/>
        </p:nvSpPr>
        <p:spPr>
          <a:xfrm>
            <a:off x="2586787" y="2328119"/>
            <a:ext cx="1025700" cy="889800"/>
          </a:xfrm>
          <a:prstGeom prst="hexagon">
            <a:avLst>
              <a:gd fmla="val 25000" name="adj"/>
              <a:gd fmla="val 115470" name="vf"/>
            </a:avLst>
          </a:prstGeom>
          <a:solidFill>
            <a:srgbClr val="002060"/>
          </a:solidFill>
          <a:ln cap="flat" cmpd="sng" w="9525">
            <a:solidFill>
              <a:srgbClr val="002060"/>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sp>
        <p:nvSpPr>
          <p:cNvPr id="207" name="Google Shape;207;p20"/>
          <p:cNvSpPr/>
          <p:nvPr/>
        </p:nvSpPr>
        <p:spPr>
          <a:xfrm>
            <a:off x="2745364" y="2467312"/>
            <a:ext cx="722100" cy="622200"/>
          </a:xfrm>
          <a:prstGeom prst="hexagon">
            <a:avLst>
              <a:gd fmla="val 25000" name="adj"/>
              <a:gd fmla="val 115470" name="vf"/>
            </a:avLst>
          </a:prstGeom>
          <a:solidFill>
            <a:srgbClr val="FFFFFF"/>
          </a:solidFill>
          <a:ln cap="flat" cmpd="sng" w="19050">
            <a:solidFill>
              <a:srgbClr val="FFFFFF"/>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sp>
        <p:nvSpPr>
          <p:cNvPr id="208" name="Google Shape;208;p20"/>
          <p:cNvSpPr/>
          <p:nvPr/>
        </p:nvSpPr>
        <p:spPr>
          <a:xfrm>
            <a:off x="3023792" y="3575432"/>
            <a:ext cx="1025700" cy="889800"/>
          </a:xfrm>
          <a:prstGeom prst="hexagon">
            <a:avLst>
              <a:gd fmla="val 25000" name="adj"/>
              <a:gd fmla="val 115470" name="vf"/>
            </a:avLst>
          </a:prstGeom>
          <a:solidFill>
            <a:srgbClr val="008BA5"/>
          </a:solidFill>
          <a:ln cap="flat" cmpd="sng" w="9525">
            <a:solidFill>
              <a:srgbClr val="008BA5"/>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sp>
        <p:nvSpPr>
          <p:cNvPr id="209" name="Google Shape;209;p20"/>
          <p:cNvSpPr/>
          <p:nvPr/>
        </p:nvSpPr>
        <p:spPr>
          <a:xfrm>
            <a:off x="3184312" y="3721150"/>
            <a:ext cx="731700" cy="598200"/>
          </a:xfrm>
          <a:prstGeom prst="hexagon">
            <a:avLst>
              <a:gd fmla="val 25000" name="adj"/>
              <a:gd fmla="val 115470" name="vf"/>
            </a:avLst>
          </a:prstGeom>
          <a:solidFill>
            <a:srgbClr val="F2F2F2"/>
          </a:solidFill>
          <a:ln cap="flat" cmpd="sng" w="19050">
            <a:solidFill>
              <a:srgbClr val="FFFFFF"/>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sp>
        <p:nvSpPr>
          <p:cNvPr id="210" name="Google Shape;210;p20"/>
          <p:cNvSpPr/>
          <p:nvPr/>
        </p:nvSpPr>
        <p:spPr>
          <a:xfrm>
            <a:off x="5506186" y="2322063"/>
            <a:ext cx="1025700" cy="889800"/>
          </a:xfrm>
          <a:prstGeom prst="hexagon">
            <a:avLst>
              <a:gd fmla="val 25000" name="adj"/>
              <a:gd fmla="val 115470" name="vf"/>
            </a:avLst>
          </a:prstGeom>
          <a:solidFill>
            <a:srgbClr val="008BA5"/>
          </a:solidFill>
          <a:ln cap="flat" cmpd="sng" w="9525">
            <a:solidFill>
              <a:srgbClr val="008BA5"/>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sp>
        <p:nvSpPr>
          <p:cNvPr id="211" name="Google Shape;211;p20"/>
          <p:cNvSpPr/>
          <p:nvPr/>
        </p:nvSpPr>
        <p:spPr>
          <a:xfrm>
            <a:off x="5686663" y="2449147"/>
            <a:ext cx="678000" cy="627900"/>
          </a:xfrm>
          <a:prstGeom prst="hexagon">
            <a:avLst>
              <a:gd fmla="val 25000" name="adj"/>
              <a:gd fmla="val 115470" name="vf"/>
            </a:avLst>
          </a:prstGeom>
          <a:solidFill>
            <a:srgbClr val="FFFFFF"/>
          </a:solidFill>
          <a:ln cap="flat" cmpd="sng" w="19050">
            <a:solidFill>
              <a:srgbClr val="FFFFFF"/>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sp>
        <p:nvSpPr>
          <p:cNvPr id="212" name="Google Shape;212;p20"/>
          <p:cNvSpPr/>
          <p:nvPr/>
        </p:nvSpPr>
        <p:spPr>
          <a:xfrm>
            <a:off x="5026694" y="3575429"/>
            <a:ext cx="1025700" cy="889800"/>
          </a:xfrm>
          <a:prstGeom prst="hexagon">
            <a:avLst>
              <a:gd fmla="val 25000" name="adj"/>
              <a:gd fmla="val 115470" name="vf"/>
            </a:avLst>
          </a:prstGeom>
          <a:solidFill>
            <a:srgbClr val="FFC000"/>
          </a:solidFill>
          <a:ln cap="flat" cmpd="sng" w="9525">
            <a:solidFill>
              <a:srgbClr val="FFC000"/>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sp>
        <p:nvSpPr>
          <p:cNvPr id="213" name="Google Shape;213;p20"/>
          <p:cNvSpPr/>
          <p:nvPr/>
        </p:nvSpPr>
        <p:spPr>
          <a:xfrm>
            <a:off x="5160990" y="3702512"/>
            <a:ext cx="759900" cy="649800"/>
          </a:xfrm>
          <a:prstGeom prst="hexagon">
            <a:avLst>
              <a:gd fmla="val 25000" name="adj"/>
              <a:gd fmla="val 115470" name="vf"/>
            </a:avLst>
          </a:prstGeom>
          <a:solidFill>
            <a:srgbClr val="F2F2F2"/>
          </a:solidFill>
          <a:ln cap="flat" cmpd="sng" w="19050">
            <a:solidFill>
              <a:srgbClr val="FFFFFF"/>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sp>
        <p:nvSpPr>
          <p:cNvPr id="214" name="Google Shape;214;p20"/>
          <p:cNvSpPr txBox="1"/>
          <p:nvPr/>
        </p:nvSpPr>
        <p:spPr>
          <a:xfrm>
            <a:off x="135332" y="2396699"/>
            <a:ext cx="2305800" cy="727800"/>
          </a:xfrm>
          <a:prstGeom prst="rect">
            <a:avLst/>
          </a:prstGeom>
          <a:noFill/>
          <a:ln>
            <a:noFill/>
          </a:ln>
        </p:spPr>
        <p:txBody>
          <a:bodyPr anchorCtr="0" anchor="t" bIns="40300" lIns="80650" spcFirstLastPara="1" rIns="80650" wrap="square" tIns="40300">
            <a:noAutofit/>
          </a:bodyPr>
          <a:lstStyle/>
          <a:p>
            <a:pPr indent="0" lvl="0" marL="0" marR="0" rtl="0" algn="r">
              <a:lnSpc>
                <a:spcPct val="100000"/>
              </a:lnSpc>
              <a:spcBef>
                <a:spcPts val="0"/>
              </a:spcBef>
              <a:spcAft>
                <a:spcPts val="0"/>
              </a:spcAft>
              <a:buClr>
                <a:srgbClr val="000000"/>
              </a:buClr>
              <a:buSzPts val="1235"/>
              <a:buFont typeface="Arial"/>
              <a:buNone/>
            </a:pPr>
            <a:r>
              <a:rPr b="1" i="0" lang="en-US" sz="1235" u="none" cap="none" strike="noStrike">
                <a:solidFill>
                  <a:srgbClr val="002060"/>
                </a:solidFill>
                <a:latin typeface="Trebuchet MS"/>
                <a:ea typeface="Trebuchet MS"/>
                <a:cs typeface="Trebuchet MS"/>
                <a:sym typeface="Trebuchet MS"/>
              </a:rPr>
              <a:t>New Features</a:t>
            </a:r>
            <a:endParaRPr b="0" i="0" sz="1588" u="none" cap="none" strike="noStrike">
              <a:solidFill>
                <a:srgbClr val="002060"/>
              </a:solidFill>
              <a:latin typeface="Calibri"/>
              <a:ea typeface="Calibri"/>
              <a:cs typeface="Calibri"/>
              <a:sym typeface="Calibri"/>
            </a:endParaRPr>
          </a:p>
          <a:p>
            <a:pPr indent="0" lvl="0" marL="0" marR="0" rtl="0" algn="r">
              <a:lnSpc>
                <a:spcPct val="100000"/>
              </a:lnSpc>
              <a:spcBef>
                <a:spcPts val="0"/>
              </a:spcBef>
              <a:spcAft>
                <a:spcPts val="0"/>
              </a:spcAft>
              <a:buNone/>
            </a:pPr>
            <a:r>
              <a:rPr b="0" i="0" lang="en-US" sz="1059" u="none" cap="none" strike="noStrike">
                <a:solidFill>
                  <a:srgbClr val="7F7F7F"/>
                </a:solidFill>
                <a:latin typeface="Calibri"/>
                <a:ea typeface="Calibri"/>
                <a:cs typeface="Calibri"/>
                <a:sym typeface="Calibri"/>
              </a:rPr>
              <a:t>New features available to all artlook users as they are developed and released</a:t>
            </a:r>
            <a:endParaRPr/>
          </a:p>
        </p:txBody>
      </p:sp>
      <p:sp>
        <p:nvSpPr>
          <p:cNvPr id="215" name="Google Shape;215;p20"/>
          <p:cNvSpPr txBox="1"/>
          <p:nvPr/>
        </p:nvSpPr>
        <p:spPr>
          <a:xfrm>
            <a:off x="401503" y="1211876"/>
            <a:ext cx="2189400" cy="727800"/>
          </a:xfrm>
          <a:prstGeom prst="rect">
            <a:avLst/>
          </a:prstGeom>
          <a:noFill/>
          <a:ln>
            <a:noFill/>
          </a:ln>
        </p:spPr>
        <p:txBody>
          <a:bodyPr anchorCtr="0" anchor="t" bIns="40300" lIns="80650" spcFirstLastPara="1" rIns="80650" wrap="square" tIns="40300">
            <a:noAutofit/>
          </a:bodyPr>
          <a:lstStyle/>
          <a:p>
            <a:pPr indent="0" lvl="0" marL="0" marR="0" rtl="0" algn="r">
              <a:lnSpc>
                <a:spcPct val="100000"/>
              </a:lnSpc>
              <a:spcBef>
                <a:spcPts val="0"/>
              </a:spcBef>
              <a:spcAft>
                <a:spcPts val="0"/>
              </a:spcAft>
              <a:buClr>
                <a:srgbClr val="000000"/>
              </a:buClr>
              <a:buSzPts val="1235"/>
              <a:buFont typeface="Arial"/>
              <a:buNone/>
            </a:pPr>
            <a:r>
              <a:rPr b="1" i="0" lang="en-US" sz="1235" u="none" cap="none" strike="noStrike">
                <a:solidFill>
                  <a:srgbClr val="FFC000"/>
                </a:solidFill>
                <a:latin typeface="Trebuchet MS"/>
                <a:ea typeface="Trebuchet MS"/>
                <a:cs typeface="Trebuchet MS"/>
                <a:sym typeface="Trebuchet MS"/>
              </a:rPr>
              <a:t>More Cities Joining</a:t>
            </a:r>
            <a:endParaRPr b="1" i="0" sz="1235" u="none" cap="none" strike="noStrike">
              <a:solidFill>
                <a:srgbClr val="FFC000"/>
              </a:solidFill>
              <a:latin typeface="Trebuchet MS"/>
              <a:ea typeface="Trebuchet MS"/>
              <a:cs typeface="Trebuchet MS"/>
              <a:sym typeface="Trebuchet MS"/>
            </a:endParaRPr>
          </a:p>
          <a:p>
            <a:pPr indent="0" lvl="0" marL="0" marR="0" rtl="0" algn="r">
              <a:lnSpc>
                <a:spcPct val="100000"/>
              </a:lnSpc>
              <a:spcBef>
                <a:spcPts val="0"/>
              </a:spcBef>
              <a:spcAft>
                <a:spcPts val="0"/>
              </a:spcAft>
              <a:buClr>
                <a:srgbClr val="000000"/>
              </a:buClr>
              <a:buSzPts val="1059"/>
              <a:buFont typeface="Arial"/>
              <a:buNone/>
            </a:pPr>
            <a:r>
              <a:rPr b="0" i="0" lang="en-US" sz="1059" u="none" cap="none" strike="noStrike">
                <a:solidFill>
                  <a:srgbClr val="7F7F7F"/>
                </a:solidFill>
                <a:latin typeface="Calibri"/>
                <a:ea typeface="Calibri"/>
                <a:cs typeface="Calibri"/>
                <a:sym typeface="Calibri"/>
              </a:rPr>
              <a:t>Proven, easy-to-use portals for schools and arts organizations to enter uniform data</a:t>
            </a:r>
            <a:endParaRPr b="0" i="0" sz="1059" u="none" cap="none" strike="noStrike">
              <a:solidFill>
                <a:srgbClr val="7F7F7F"/>
              </a:solidFill>
              <a:latin typeface="Calibri"/>
              <a:ea typeface="Calibri"/>
              <a:cs typeface="Calibri"/>
              <a:sym typeface="Calibri"/>
            </a:endParaRPr>
          </a:p>
        </p:txBody>
      </p:sp>
      <p:sp>
        <p:nvSpPr>
          <p:cNvPr id="216" name="Google Shape;216;p20"/>
          <p:cNvSpPr txBox="1"/>
          <p:nvPr/>
        </p:nvSpPr>
        <p:spPr>
          <a:xfrm>
            <a:off x="444296" y="3604482"/>
            <a:ext cx="2189400" cy="600000"/>
          </a:xfrm>
          <a:prstGeom prst="rect">
            <a:avLst/>
          </a:prstGeom>
          <a:noFill/>
          <a:ln>
            <a:noFill/>
          </a:ln>
        </p:spPr>
        <p:txBody>
          <a:bodyPr anchorCtr="0" anchor="t" bIns="40300" lIns="80650" spcFirstLastPara="1" rIns="80650" wrap="square" tIns="40300">
            <a:noAutofit/>
          </a:bodyPr>
          <a:lstStyle/>
          <a:p>
            <a:pPr indent="0" lvl="0" marL="0" marR="0" rtl="0" algn="r">
              <a:lnSpc>
                <a:spcPct val="100000"/>
              </a:lnSpc>
              <a:spcBef>
                <a:spcPts val="0"/>
              </a:spcBef>
              <a:spcAft>
                <a:spcPts val="0"/>
              </a:spcAft>
              <a:buClr>
                <a:srgbClr val="000000"/>
              </a:buClr>
              <a:buSzPts val="1235"/>
              <a:buFont typeface="Arial"/>
              <a:buNone/>
            </a:pPr>
            <a:r>
              <a:rPr b="1" i="0" lang="en-US" sz="1235" u="none" cap="none" strike="noStrike">
                <a:solidFill>
                  <a:srgbClr val="008BA5"/>
                </a:solidFill>
                <a:latin typeface="Trebuchet MS"/>
                <a:ea typeface="Trebuchet MS"/>
                <a:cs typeface="Trebuchet MS"/>
                <a:sym typeface="Trebuchet MS"/>
              </a:rPr>
              <a:t>Research &amp; Analysis</a:t>
            </a:r>
            <a:endParaRPr b="0" i="0" sz="1588" u="none" cap="none" strike="noStrike">
              <a:solidFill>
                <a:srgbClr val="000000"/>
              </a:solidFill>
              <a:latin typeface="Calibri"/>
              <a:ea typeface="Calibri"/>
              <a:cs typeface="Calibri"/>
              <a:sym typeface="Calibri"/>
            </a:endParaRPr>
          </a:p>
          <a:p>
            <a:pPr indent="0" lvl="0" marL="114300" marR="0" rtl="0" algn="r">
              <a:lnSpc>
                <a:spcPct val="100000"/>
              </a:lnSpc>
              <a:spcBef>
                <a:spcPts val="0"/>
              </a:spcBef>
              <a:spcAft>
                <a:spcPts val="0"/>
              </a:spcAft>
              <a:buNone/>
            </a:pPr>
            <a:r>
              <a:rPr b="0" i="0" lang="en-US" sz="1059" u="none" cap="none" strike="noStrike">
                <a:solidFill>
                  <a:srgbClr val="7F7F7F"/>
                </a:solidFill>
                <a:latin typeface="Calibri"/>
                <a:ea typeface="Calibri"/>
                <a:cs typeface="Calibri"/>
                <a:sym typeface="Calibri"/>
              </a:rPr>
              <a:t>Inform local, state, and federal arts education policy and funding</a:t>
            </a:r>
            <a:endParaRPr/>
          </a:p>
        </p:txBody>
      </p:sp>
      <p:sp>
        <p:nvSpPr>
          <p:cNvPr id="217" name="Google Shape;217;p20"/>
          <p:cNvSpPr txBox="1"/>
          <p:nvPr/>
        </p:nvSpPr>
        <p:spPr>
          <a:xfrm>
            <a:off x="6364663" y="1209697"/>
            <a:ext cx="2133900" cy="748800"/>
          </a:xfrm>
          <a:prstGeom prst="rect">
            <a:avLst/>
          </a:prstGeom>
          <a:noFill/>
          <a:ln>
            <a:noFill/>
          </a:ln>
        </p:spPr>
        <p:txBody>
          <a:bodyPr anchorCtr="0" anchor="t" bIns="40300" lIns="80650" spcFirstLastPara="1" rIns="80650" wrap="square" tIns="40300">
            <a:noAutofit/>
          </a:bodyPr>
          <a:lstStyle/>
          <a:p>
            <a:pPr indent="0" lvl="0" marL="0" marR="0" rtl="0" algn="l">
              <a:lnSpc>
                <a:spcPct val="100000"/>
              </a:lnSpc>
              <a:spcBef>
                <a:spcPts val="0"/>
              </a:spcBef>
              <a:spcAft>
                <a:spcPts val="0"/>
              </a:spcAft>
              <a:buClr>
                <a:srgbClr val="000000"/>
              </a:buClr>
              <a:buSzPts val="1235"/>
              <a:buFont typeface="Arial"/>
              <a:buNone/>
            </a:pPr>
            <a:r>
              <a:rPr b="1" i="0" lang="en-US" sz="1235" u="none" cap="none" strike="noStrike">
                <a:solidFill>
                  <a:srgbClr val="002060"/>
                </a:solidFill>
                <a:latin typeface="Trebuchet MS"/>
                <a:ea typeface="Trebuchet MS"/>
                <a:cs typeface="Trebuchet MS"/>
                <a:sym typeface="Trebuchet MS"/>
              </a:rPr>
              <a:t>AGC Dashboard</a:t>
            </a:r>
            <a:endParaRPr b="0" i="0" sz="1588"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59"/>
              <a:buFont typeface="Arial"/>
              <a:buNone/>
            </a:pPr>
            <a:r>
              <a:rPr b="0" i="0" lang="en-US" sz="1059" u="none" cap="none" strike="noStrike">
                <a:solidFill>
                  <a:srgbClr val="7F7F7F"/>
                </a:solidFill>
                <a:latin typeface="Calibri"/>
                <a:ea typeface="Calibri"/>
                <a:cs typeface="Calibri"/>
                <a:sym typeface="Calibri"/>
              </a:rPr>
              <a:t>Ability to track progress and compare measures over time and place</a:t>
            </a:r>
            <a:endParaRPr b="0" i="0" sz="1059" u="none" cap="none" strike="noStrike">
              <a:solidFill>
                <a:srgbClr val="7F7F7F"/>
              </a:solidFill>
              <a:latin typeface="Trebuchet MS"/>
              <a:ea typeface="Trebuchet MS"/>
              <a:cs typeface="Trebuchet MS"/>
              <a:sym typeface="Trebuchet MS"/>
            </a:endParaRPr>
          </a:p>
        </p:txBody>
      </p:sp>
      <p:sp>
        <p:nvSpPr>
          <p:cNvPr id="218" name="Google Shape;218;p20"/>
          <p:cNvSpPr txBox="1"/>
          <p:nvPr/>
        </p:nvSpPr>
        <p:spPr>
          <a:xfrm>
            <a:off x="6630505" y="2386199"/>
            <a:ext cx="2059200" cy="748800"/>
          </a:xfrm>
          <a:prstGeom prst="rect">
            <a:avLst/>
          </a:prstGeom>
          <a:noFill/>
          <a:ln>
            <a:noFill/>
          </a:ln>
        </p:spPr>
        <p:txBody>
          <a:bodyPr anchorCtr="0" anchor="t" bIns="40300" lIns="80650" spcFirstLastPara="1" rIns="80650" wrap="square" tIns="40300">
            <a:noAutofit/>
          </a:bodyPr>
          <a:lstStyle/>
          <a:p>
            <a:pPr indent="0" lvl="0" marL="0" marR="0" rtl="0" algn="l">
              <a:lnSpc>
                <a:spcPct val="100000"/>
              </a:lnSpc>
              <a:spcBef>
                <a:spcPts val="0"/>
              </a:spcBef>
              <a:spcAft>
                <a:spcPts val="0"/>
              </a:spcAft>
              <a:buClr>
                <a:srgbClr val="000000"/>
              </a:buClr>
              <a:buSzPts val="1235"/>
              <a:buFont typeface="Arial"/>
              <a:buNone/>
            </a:pPr>
            <a:r>
              <a:rPr b="1" i="0" lang="en-US" sz="1235" u="none" cap="none" strike="noStrike">
                <a:solidFill>
                  <a:srgbClr val="008BA5"/>
                </a:solidFill>
                <a:latin typeface="Trebuchet MS"/>
                <a:ea typeface="Trebuchet MS"/>
                <a:cs typeface="Trebuchet MS"/>
                <a:sym typeface="Trebuchet MS"/>
              </a:rPr>
              <a:t>Community of Practice</a:t>
            </a:r>
            <a:endParaRPr b="0" i="0" sz="1588"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59"/>
              <a:buFont typeface="Arial"/>
              <a:buNone/>
            </a:pPr>
            <a:r>
              <a:rPr b="0" i="0" lang="en-US" sz="1059" u="none" cap="none" strike="noStrike">
                <a:solidFill>
                  <a:srgbClr val="7F7F7F"/>
                </a:solidFill>
                <a:latin typeface="Calibri"/>
                <a:ea typeface="Calibri"/>
                <a:cs typeface="Calibri"/>
                <a:sym typeface="Calibri"/>
              </a:rPr>
              <a:t>Knowledge sharing among a growing community of AGC backbone agencies</a:t>
            </a:r>
            <a:endParaRPr b="0" i="0" sz="1059" u="none" cap="none" strike="noStrike">
              <a:solidFill>
                <a:srgbClr val="7F7F7F"/>
              </a:solidFill>
              <a:latin typeface="Calibri"/>
              <a:ea typeface="Calibri"/>
              <a:cs typeface="Calibri"/>
              <a:sym typeface="Calibri"/>
            </a:endParaRPr>
          </a:p>
        </p:txBody>
      </p:sp>
      <p:sp>
        <p:nvSpPr>
          <p:cNvPr id="219" name="Google Shape;219;p20"/>
          <p:cNvSpPr txBox="1"/>
          <p:nvPr/>
        </p:nvSpPr>
        <p:spPr>
          <a:xfrm>
            <a:off x="6366375" y="3575425"/>
            <a:ext cx="2368800" cy="855000"/>
          </a:xfrm>
          <a:prstGeom prst="rect">
            <a:avLst/>
          </a:prstGeom>
          <a:noFill/>
          <a:ln>
            <a:noFill/>
          </a:ln>
        </p:spPr>
        <p:txBody>
          <a:bodyPr anchorCtr="0" anchor="t" bIns="40300" lIns="80650" spcFirstLastPara="1" rIns="80650" wrap="square" tIns="40300">
            <a:noAutofit/>
          </a:bodyPr>
          <a:lstStyle/>
          <a:p>
            <a:pPr indent="0" lvl="0" marL="0" marR="0" rtl="0" algn="l">
              <a:lnSpc>
                <a:spcPct val="100000"/>
              </a:lnSpc>
              <a:spcBef>
                <a:spcPts val="0"/>
              </a:spcBef>
              <a:spcAft>
                <a:spcPts val="0"/>
              </a:spcAft>
              <a:buClr>
                <a:srgbClr val="000000"/>
              </a:buClr>
              <a:buSzPts val="1235"/>
              <a:buFont typeface="Arial"/>
              <a:buNone/>
            </a:pPr>
            <a:r>
              <a:rPr b="1" i="0" lang="en-US" sz="1235" u="none" cap="none" strike="noStrike">
                <a:solidFill>
                  <a:srgbClr val="FFC000"/>
                </a:solidFill>
                <a:latin typeface="Trebuchet MS"/>
                <a:ea typeface="Trebuchet MS"/>
                <a:cs typeface="Trebuchet MS"/>
                <a:sym typeface="Trebuchet MS"/>
              </a:rPr>
              <a:t>Improved Policy for All</a:t>
            </a:r>
            <a:endParaRPr b="0" i="0" sz="1588"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59"/>
              <a:buFont typeface="Arial"/>
              <a:buNone/>
            </a:pPr>
            <a:r>
              <a:rPr b="0" i="0" lang="en-US" sz="1059" u="none" cap="none" strike="noStrike">
                <a:solidFill>
                  <a:srgbClr val="7F7F7F"/>
                </a:solidFill>
                <a:latin typeface="Calibri"/>
                <a:ea typeface="Calibri"/>
                <a:cs typeface="Calibri"/>
                <a:sym typeface="Calibri"/>
              </a:rPr>
              <a:t>Data is leveraged to advoacte and improve arts education policies and funding at the local, regional and national level.</a:t>
            </a:r>
            <a:endParaRPr b="0" i="0" sz="1059" u="none" cap="none" strike="noStrike">
              <a:solidFill>
                <a:srgbClr val="7F7F7F"/>
              </a:solidFill>
              <a:latin typeface="Calibri"/>
              <a:ea typeface="Calibri"/>
              <a:cs typeface="Calibri"/>
              <a:sym typeface="Calibri"/>
            </a:endParaRPr>
          </a:p>
        </p:txBody>
      </p:sp>
      <p:sp>
        <p:nvSpPr>
          <p:cNvPr id="220" name="Google Shape;220;p20"/>
          <p:cNvSpPr/>
          <p:nvPr/>
        </p:nvSpPr>
        <p:spPr>
          <a:xfrm>
            <a:off x="4014791" y="2256105"/>
            <a:ext cx="1080300" cy="1057800"/>
          </a:xfrm>
          <a:prstGeom prst="ellipse">
            <a:avLst/>
          </a:prstGeom>
          <a:solidFill>
            <a:srgbClr val="FFFFFF"/>
          </a:solidFill>
          <a:ln cap="flat" cmpd="sng" w="76200">
            <a:solidFill>
              <a:srgbClr val="7F7F7F"/>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pic>
        <p:nvPicPr>
          <p:cNvPr descr="Image result for wrench icon" id="221" name="Google Shape;221;p20"/>
          <p:cNvPicPr preferRelativeResize="0"/>
          <p:nvPr/>
        </p:nvPicPr>
        <p:blipFill rotWithShape="1">
          <a:blip r:embed="rId5">
            <a:alphaModFix/>
          </a:blip>
          <a:srcRect b="0" l="0" r="0" t="0"/>
          <a:stretch/>
        </p:blipFill>
        <p:spPr>
          <a:xfrm>
            <a:off x="3093165" y="1263893"/>
            <a:ext cx="877460" cy="655813"/>
          </a:xfrm>
          <a:prstGeom prst="rect">
            <a:avLst/>
          </a:prstGeom>
          <a:noFill/>
          <a:ln>
            <a:noFill/>
          </a:ln>
        </p:spPr>
      </p:pic>
      <p:pic>
        <p:nvPicPr>
          <p:cNvPr id="222" name="Google Shape;222;p20"/>
          <p:cNvPicPr preferRelativeResize="0"/>
          <p:nvPr/>
        </p:nvPicPr>
        <p:blipFill rotWithShape="1">
          <a:blip r:embed="rId6">
            <a:alphaModFix/>
          </a:blip>
          <a:srcRect b="0" l="0" r="0" t="0"/>
          <a:stretch/>
        </p:blipFill>
        <p:spPr>
          <a:xfrm>
            <a:off x="5827420" y="2545230"/>
            <a:ext cx="422342" cy="442551"/>
          </a:xfrm>
          <a:prstGeom prst="rect">
            <a:avLst/>
          </a:prstGeom>
          <a:noFill/>
          <a:ln>
            <a:noFill/>
          </a:ln>
        </p:spPr>
      </p:pic>
      <p:pic>
        <p:nvPicPr>
          <p:cNvPr descr="Related image" id="223" name="Google Shape;223;p20"/>
          <p:cNvPicPr preferRelativeResize="0"/>
          <p:nvPr/>
        </p:nvPicPr>
        <p:blipFill rotWithShape="1">
          <a:blip r:embed="rId7">
            <a:alphaModFix/>
          </a:blip>
          <a:srcRect b="0" l="0" r="0" t="0"/>
          <a:stretch/>
        </p:blipFill>
        <p:spPr>
          <a:xfrm>
            <a:off x="5318661" y="1370874"/>
            <a:ext cx="446542" cy="445477"/>
          </a:xfrm>
          <a:prstGeom prst="rect">
            <a:avLst/>
          </a:prstGeom>
          <a:noFill/>
          <a:ln>
            <a:noFill/>
          </a:ln>
        </p:spPr>
      </p:pic>
      <p:pic>
        <p:nvPicPr>
          <p:cNvPr descr="Image result for collection icon" id="224" name="Google Shape;224;p20"/>
          <p:cNvPicPr preferRelativeResize="0"/>
          <p:nvPr/>
        </p:nvPicPr>
        <p:blipFill rotWithShape="1">
          <a:blip r:embed="rId8">
            <a:alphaModFix/>
          </a:blip>
          <a:srcRect b="0" l="0" r="0" t="0"/>
          <a:stretch/>
        </p:blipFill>
        <p:spPr>
          <a:xfrm>
            <a:off x="2870826" y="2542981"/>
            <a:ext cx="470600" cy="469500"/>
          </a:xfrm>
          <a:prstGeom prst="rect">
            <a:avLst/>
          </a:prstGeom>
          <a:noFill/>
          <a:ln>
            <a:noFill/>
          </a:ln>
        </p:spPr>
      </p:pic>
      <p:grpSp>
        <p:nvGrpSpPr>
          <p:cNvPr id="225" name="Google Shape;225;p20"/>
          <p:cNvGrpSpPr/>
          <p:nvPr/>
        </p:nvGrpSpPr>
        <p:grpSpPr>
          <a:xfrm flipH="1">
            <a:off x="4418449" y="2301088"/>
            <a:ext cx="280439" cy="962354"/>
            <a:chOff x="5195570" y="5118312"/>
            <a:chExt cx="586201" cy="2015823"/>
          </a:xfrm>
        </p:grpSpPr>
        <p:sp>
          <p:nvSpPr>
            <p:cNvPr id="226" name="Google Shape;226;p20"/>
            <p:cNvSpPr/>
            <p:nvPr/>
          </p:nvSpPr>
          <p:spPr>
            <a:xfrm>
              <a:off x="5195571" y="5118312"/>
              <a:ext cx="586200" cy="562200"/>
            </a:xfrm>
            <a:prstGeom prst="ellipse">
              <a:avLst/>
            </a:prstGeom>
            <a:solidFill>
              <a:srgbClr val="00206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Trebuchet MS"/>
                  <a:ea typeface="Trebuchet MS"/>
                  <a:cs typeface="Trebuchet MS"/>
                  <a:sym typeface="Trebuchet MS"/>
                </a:rPr>
                <a:t>1</a:t>
              </a:r>
              <a:endParaRPr b="1" i="0" sz="2400" u="none" cap="none" strike="noStrike">
                <a:solidFill>
                  <a:srgbClr val="FFFFFF"/>
                </a:solidFill>
                <a:latin typeface="Trebuchet MS"/>
                <a:ea typeface="Trebuchet MS"/>
                <a:cs typeface="Trebuchet MS"/>
                <a:sym typeface="Trebuchet MS"/>
              </a:endParaRPr>
            </a:p>
          </p:txBody>
        </p:sp>
        <p:sp>
          <p:nvSpPr>
            <p:cNvPr id="227" name="Google Shape;227;p20"/>
            <p:cNvSpPr/>
            <p:nvPr/>
          </p:nvSpPr>
          <p:spPr>
            <a:xfrm>
              <a:off x="5195570" y="5845123"/>
              <a:ext cx="586200" cy="562200"/>
            </a:xfrm>
            <a:prstGeom prst="ellipse">
              <a:avLst/>
            </a:prstGeom>
            <a:solidFill>
              <a:srgbClr val="008BA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Trebuchet MS"/>
                  <a:ea typeface="Trebuchet MS"/>
                  <a:cs typeface="Trebuchet MS"/>
                  <a:sym typeface="Trebuchet MS"/>
                </a:rPr>
                <a:t>2</a:t>
              </a:r>
              <a:endParaRPr b="1" i="0" sz="2400" u="none" cap="none" strike="noStrike">
                <a:solidFill>
                  <a:srgbClr val="FFFFFF"/>
                </a:solidFill>
                <a:latin typeface="Trebuchet MS"/>
                <a:ea typeface="Trebuchet MS"/>
                <a:cs typeface="Trebuchet MS"/>
                <a:sym typeface="Trebuchet MS"/>
              </a:endParaRPr>
            </a:p>
          </p:txBody>
        </p:sp>
        <p:sp>
          <p:nvSpPr>
            <p:cNvPr id="228" name="Google Shape;228;p20"/>
            <p:cNvSpPr/>
            <p:nvPr/>
          </p:nvSpPr>
          <p:spPr>
            <a:xfrm>
              <a:off x="5195571" y="6571935"/>
              <a:ext cx="586200" cy="562200"/>
            </a:xfrm>
            <a:prstGeom prst="ellipse">
              <a:avLst/>
            </a:prstGeom>
            <a:solidFill>
              <a:srgbClr val="FFC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Trebuchet MS"/>
                  <a:ea typeface="Trebuchet MS"/>
                  <a:cs typeface="Trebuchet MS"/>
                  <a:sym typeface="Trebuchet MS"/>
                </a:rPr>
                <a:t>3</a:t>
              </a:r>
              <a:endParaRPr b="1" i="0" sz="2400" u="none" cap="none" strike="noStrike">
                <a:solidFill>
                  <a:srgbClr val="FFFFFF"/>
                </a:solidFill>
                <a:latin typeface="Trebuchet MS"/>
                <a:ea typeface="Trebuchet MS"/>
                <a:cs typeface="Trebuchet MS"/>
                <a:sym typeface="Trebuchet MS"/>
              </a:endParaRPr>
            </a:p>
          </p:txBody>
        </p:sp>
      </p:grpSp>
      <p:sp>
        <p:nvSpPr>
          <p:cNvPr id="229" name="Google Shape;229;p20"/>
          <p:cNvSpPr/>
          <p:nvPr/>
        </p:nvSpPr>
        <p:spPr>
          <a:xfrm>
            <a:off x="11850" y="235700"/>
            <a:ext cx="9144000" cy="568800"/>
          </a:xfrm>
          <a:prstGeom prst="rect">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20"/>
          <p:cNvSpPr txBox="1"/>
          <p:nvPr/>
        </p:nvSpPr>
        <p:spPr>
          <a:xfrm>
            <a:off x="17700" y="180602"/>
            <a:ext cx="9132300" cy="56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Arial"/>
              <a:buNone/>
            </a:pPr>
            <a:r>
              <a:rPr b="1" i="1" lang="en-US" sz="3000" u="none" cap="none" strike="noStrike">
                <a:solidFill>
                  <a:srgbClr val="FFFFFF"/>
                </a:solidFill>
                <a:latin typeface="Calibri"/>
                <a:ea typeface="Calibri"/>
                <a:cs typeface="Calibri"/>
                <a:sym typeface="Calibri"/>
              </a:rPr>
              <a:t>artlook® </a:t>
            </a:r>
            <a:r>
              <a:rPr b="1" i="0" lang="en-US" sz="3000" u="none" cap="none" strike="noStrike">
                <a:solidFill>
                  <a:srgbClr val="FFFFFF"/>
                </a:solidFill>
                <a:latin typeface="Calibri"/>
                <a:ea typeface="Calibri"/>
                <a:cs typeface="Calibri"/>
                <a:sym typeface="Calibri"/>
              </a:rPr>
              <a:t>Capabilities Expand Over Time</a:t>
            </a:r>
            <a:endParaRPr b="0" i="0" sz="3000" u="none" cap="none" strike="noStrike">
              <a:solidFill>
                <a:srgbClr val="FFFFFF"/>
              </a:solidFill>
              <a:latin typeface="Arial"/>
              <a:ea typeface="Arial"/>
              <a:cs typeface="Arial"/>
              <a:sym typeface="Arial"/>
            </a:endParaRPr>
          </a:p>
        </p:txBody>
      </p:sp>
      <p:pic>
        <p:nvPicPr>
          <p:cNvPr descr="Image result for data research icon" id="231" name="Google Shape;231;p20"/>
          <p:cNvPicPr preferRelativeResize="0"/>
          <p:nvPr/>
        </p:nvPicPr>
        <p:blipFill rotWithShape="1">
          <a:blip r:embed="rId9">
            <a:alphaModFix/>
          </a:blip>
          <a:srcRect b="0" l="0" r="0" t="0"/>
          <a:stretch/>
        </p:blipFill>
        <p:spPr>
          <a:xfrm>
            <a:off x="3305724" y="3730330"/>
            <a:ext cx="456840" cy="456840"/>
          </a:xfrm>
          <a:prstGeom prst="rect">
            <a:avLst/>
          </a:prstGeom>
          <a:noFill/>
          <a:ln>
            <a:noFill/>
          </a:ln>
        </p:spPr>
      </p:pic>
      <p:pic>
        <p:nvPicPr>
          <p:cNvPr descr="Image result for policy icon" id="232" name="Google Shape;232;p20"/>
          <p:cNvPicPr preferRelativeResize="0"/>
          <p:nvPr/>
        </p:nvPicPr>
        <p:blipFill rotWithShape="1">
          <a:blip r:embed="rId10">
            <a:alphaModFix/>
          </a:blip>
          <a:srcRect b="0" l="0" r="0" t="0"/>
          <a:stretch/>
        </p:blipFill>
        <p:spPr>
          <a:xfrm>
            <a:off x="5294940" y="3739330"/>
            <a:ext cx="580893" cy="58089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grpSp>
        <p:nvGrpSpPr>
          <p:cNvPr id="238" name="Google Shape;238;p21"/>
          <p:cNvGrpSpPr/>
          <p:nvPr/>
        </p:nvGrpSpPr>
        <p:grpSpPr>
          <a:xfrm>
            <a:off x="1426654" y="1048488"/>
            <a:ext cx="7323646" cy="3859311"/>
            <a:chOff x="250026" y="1253271"/>
            <a:chExt cx="8643946" cy="4153168"/>
          </a:xfrm>
        </p:grpSpPr>
        <p:grpSp>
          <p:nvGrpSpPr>
            <p:cNvPr id="239" name="Google Shape;239;p21"/>
            <p:cNvGrpSpPr/>
            <p:nvPr/>
          </p:nvGrpSpPr>
          <p:grpSpPr>
            <a:xfrm>
              <a:off x="2575543" y="1780265"/>
              <a:ext cx="6318429" cy="3522437"/>
              <a:chOff x="2575543" y="1780265"/>
              <a:chExt cx="6318429" cy="3522437"/>
            </a:xfrm>
          </p:grpSpPr>
          <p:grpSp>
            <p:nvGrpSpPr>
              <p:cNvPr id="240" name="Google Shape;240;p21"/>
              <p:cNvGrpSpPr/>
              <p:nvPr/>
            </p:nvGrpSpPr>
            <p:grpSpPr>
              <a:xfrm>
                <a:off x="2575544" y="1780265"/>
                <a:ext cx="6318427" cy="649054"/>
                <a:chOff x="2896277" y="1757102"/>
                <a:chExt cx="6318427" cy="649054"/>
              </a:xfrm>
            </p:grpSpPr>
            <p:sp>
              <p:nvSpPr>
                <p:cNvPr id="241" name="Google Shape;241;p21"/>
                <p:cNvSpPr txBox="1"/>
                <p:nvPr/>
              </p:nvSpPr>
              <p:spPr>
                <a:xfrm>
                  <a:off x="2896277" y="1757102"/>
                  <a:ext cx="3223235" cy="317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018" u="none" cap="none" strike="noStrike">
                      <a:solidFill>
                        <a:srgbClr val="002060"/>
                      </a:solidFill>
                      <a:latin typeface="Trebuchet MS"/>
                      <a:ea typeface="Trebuchet MS"/>
                      <a:cs typeface="Trebuchet MS"/>
                      <a:sym typeface="Trebuchet MS"/>
                    </a:rPr>
                    <a:t>SECURE LEADERSHIP COMMITMENT</a:t>
                  </a:r>
                  <a:endParaRPr b="1" i="0" sz="1018" u="none" cap="none" strike="noStrike">
                    <a:solidFill>
                      <a:srgbClr val="002060"/>
                    </a:solidFill>
                    <a:latin typeface="Trebuchet MS"/>
                    <a:ea typeface="Trebuchet MS"/>
                    <a:cs typeface="Trebuchet MS"/>
                    <a:sym typeface="Trebuchet MS"/>
                  </a:endParaRPr>
                </a:p>
              </p:txBody>
            </p:sp>
            <p:sp>
              <p:nvSpPr>
                <p:cNvPr id="242" name="Google Shape;242;p21"/>
                <p:cNvSpPr txBox="1"/>
                <p:nvPr/>
              </p:nvSpPr>
              <p:spPr>
                <a:xfrm flipH="1">
                  <a:off x="2896277" y="1974213"/>
                  <a:ext cx="6318427" cy="43194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801" u="none" cap="none" strike="noStrike">
                      <a:solidFill>
                        <a:srgbClr val="7F7F7F"/>
                      </a:solidFill>
                      <a:latin typeface="Arial"/>
                      <a:ea typeface="Arial"/>
                      <a:cs typeface="Arial"/>
                      <a:sym typeface="Arial"/>
                    </a:rPr>
                    <a:t>Secure the buy-in of key local leaders including School District (Superintendent), Elected Officials (Mayor), Arts Community (leading institutions) and Local Funders.</a:t>
                  </a:r>
                  <a:endParaRPr/>
                </a:p>
              </p:txBody>
            </p:sp>
          </p:grpSp>
          <p:grpSp>
            <p:nvGrpSpPr>
              <p:cNvPr id="243" name="Google Shape;243;p21"/>
              <p:cNvGrpSpPr/>
              <p:nvPr/>
            </p:nvGrpSpPr>
            <p:grpSpPr>
              <a:xfrm>
                <a:off x="2575543" y="2548794"/>
                <a:ext cx="6318428" cy="804360"/>
                <a:chOff x="1956060" y="2914149"/>
                <a:chExt cx="6318428" cy="804360"/>
              </a:xfrm>
            </p:grpSpPr>
            <p:sp>
              <p:nvSpPr>
                <p:cNvPr id="244" name="Google Shape;244;p21"/>
                <p:cNvSpPr txBox="1"/>
                <p:nvPr/>
              </p:nvSpPr>
              <p:spPr>
                <a:xfrm>
                  <a:off x="1956060" y="2914149"/>
                  <a:ext cx="3683208" cy="317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018" u="none" cap="none" strike="noStrike">
                      <a:solidFill>
                        <a:srgbClr val="FFC000"/>
                      </a:solidFill>
                      <a:latin typeface="Trebuchet MS"/>
                      <a:ea typeface="Trebuchet MS"/>
                      <a:cs typeface="Trebuchet MS"/>
                      <a:sym typeface="Trebuchet MS"/>
                    </a:rPr>
                    <a:t>SECURE LOCAL PLANNING TEAM</a:t>
                  </a:r>
                  <a:endParaRPr/>
                </a:p>
              </p:txBody>
            </p:sp>
            <p:sp>
              <p:nvSpPr>
                <p:cNvPr id="245" name="Google Shape;245;p21"/>
                <p:cNvSpPr txBox="1"/>
                <p:nvPr/>
              </p:nvSpPr>
              <p:spPr>
                <a:xfrm flipH="1">
                  <a:off x="1956061" y="3129451"/>
                  <a:ext cx="6318427" cy="58905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801" u="none" cap="none" strike="noStrike">
                      <a:solidFill>
                        <a:srgbClr val="7F7F7F"/>
                      </a:solidFill>
                      <a:latin typeface="Arial"/>
                      <a:ea typeface="Arial"/>
                      <a:cs typeface="Arial"/>
                      <a:sym typeface="Arial"/>
                    </a:rPr>
                    <a:t>Reconstitute or convene a new Community Arts Team (CAT) comprised of all key education, cultural, philanthropy and community leaders to serve as the drivers and strategists for the 3-Year initiative.</a:t>
                  </a:r>
                  <a:endParaRPr b="0" i="0" sz="801" u="none" cap="none" strike="noStrike">
                    <a:solidFill>
                      <a:srgbClr val="7F7F7F"/>
                    </a:solidFill>
                    <a:latin typeface="Arial"/>
                    <a:ea typeface="Arial"/>
                    <a:cs typeface="Arial"/>
                    <a:sym typeface="Arial"/>
                  </a:endParaRPr>
                </a:p>
              </p:txBody>
            </p:sp>
          </p:grpSp>
          <p:grpSp>
            <p:nvGrpSpPr>
              <p:cNvPr id="246" name="Google Shape;246;p21"/>
              <p:cNvGrpSpPr/>
              <p:nvPr/>
            </p:nvGrpSpPr>
            <p:grpSpPr>
              <a:xfrm>
                <a:off x="2575544" y="3272145"/>
                <a:ext cx="6318427" cy="502287"/>
                <a:chOff x="1956061" y="3510206"/>
                <a:chExt cx="6318427" cy="502287"/>
              </a:xfrm>
            </p:grpSpPr>
            <p:sp>
              <p:nvSpPr>
                <p:cNvPr id="247" name="Google Shape;247;p21"/>
                <p:cNvSpPr txBox="1"/>
                <p:nvPr/>
              </p:nvSpPr>
              <p:spPr>
                <a:xfrm>
                  <a:off x="1956061" y="3510206"/>
                  <a:ext cx="5017387" cy="3176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018" u="none" cap="none" strike="noStrike">
                      <a:solidFill>
                        <a:srgbClr val="008BA5"/>
                      </a:solidFill>
                      <a:latin typeface="Trebuchet MS"/>
                      <a:ea typeface="Trebuchet MS"/>
                      <a:cs typeface="Trebuchet MS"/>
                      <a:sym typeface="Trebuchet MS"/>
                    </a:rPr>
                    <a:t>SECURE FUNDING</a:t>
                  </a:r>
                  <a:endParaRPr/>
                </a:p>
              </p:txBody>
            </p:sp>
            <p:sp>
              <p:nvSpPr>
                <p:cNvPr id="248" name="Google Shape;248;p21"/>
                <p:cNvSpPr txBox="1"/>
                <p:nvPr/>
              </p:nvSpPr>
              <p:spPr>
                <a:xfrm flipH="1">
                  <a:off x="1956061" y="3737665"/>
                  <a:ext cx="6318427" cy="2748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801" u="none" cap="none" strike="noStrike">
                      <a:solidFill>
                        <a:srgbClr val="7F7F7F"/>
                      </a:solidFill>
                      <a:latin typeface="Arial"/>
                      <a:ea typeface="Arial"/>
                      <a:cs typeface="Arial"/>
                      <a:sym typeface="Arial"/>
                    </a:rPr>
                    <a:t>Identify and secure partial matching funds ($30,000/year x 3 years).</a:t>
                  </a:r>
                  <a:endParaRPr/>
                </a:p>
              </p:txBody>
            </p:sp>
          </p:grpSp>
          <p:grpSp>
            <p:nvGrpSpPr>
              <p:cNvPr id="249" name="Google Shape;249;p21"/>
              <p:cNvGrpSpPr/>
              <p:nvPr/>
            </p:nvGrpSpPr>
            <p:grpSpPr>
              <a:xfrm>
                <a:off x="2575544" y="4043783"/>
                <a:ext cx="6318428" cy="642320"/>
                <a:chOff x="1956061" y="4158654"/>
                <a:chExt cx="6318428" cy="642320"/>
              </a:xfrm>
            </p:grpSpPr>
            <p:sp>
              <p:nvSpPr>
                <p:cNvPr id="250" name="Google Shape;250;p21"/>
                <p:cNvSpPr txBox="1"/>
                <p:nvPr/>
              </p:nvSpPr>
              <p:spPr>
                <a:xfrm>
                  <a:off x="1956061" y="4158654"/>
                  <a:ext cx="3807999" cy="317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018" u="none" cap="none" strike="noStrike">
                      <a:solidFill>
                        <a:srgbClr val="FFC000"/>
                      </a:solidFill>
                      <a:latin typeface="Trebuchet MS"/>
                      <a:ea typeface="Trebuchet MS"/>
                      <a:cs typeface="Trebuchet MS"/>
                      <a:sym typeface="Trebuchet MS"/>
                    </a:rPr>
                    <a:t>ASSEMBLE DATA COLLECTION PLAN</a:t>
                  </a:r>
                  <a:endParaRPr/>
                </a:p>
              </p:txBody>
            </p:sp>
            <p:sp>
              <p:nvSpPr>
                <p:cNvPr id="251" name="Google Shape;251;p21"/>
                <p:cNvSpPr txBox="1"/>
                <p:nvPr/>
              </p:nvSpPr>
              <p:spPr>
                <a:xfrm flipH="1">
                  <a:off x="1956061" y="4369031"/>
                  <a:ext cx="6318428" cy="43194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801" u="none" cap="none" strike="noStrike">
                      <a:solidFill>
                        <a:srgbClr val="7F7F7F"/>
                      </a:solidFill>
                      <a:latin typeface="Arial"/>
                      <a:ea typeface="Arial"/>
                      <a:cs typeface="Arial"/>
                      <a:sym typeface="Arial"/>
                    </a:rPr>
                    <a:t>CAT to aid the development of a comprehensive local data collection and communications strategy to aid in the collection of data from district, school, and partner sources.</a:t>
                  </a:r>
                  <a:endParaRPr/>
                </a:p>
              </p:txBody>
            </p:sp>
          </p:grpSp>
          <p:grpSp>
            <p:nvGrpSpPr>
              <p:cNvPr id="252" name="Google Shape;252;p21"/>
              <p:cNvGrpSpPr/>
              <p:nvPr/>
            </p:nvGrpSpPr>
            <p:grpSpPr>
              <a:xfrm>
                <a:off x="2575543" y="4805577"/>
                <a:ext cx="6318429" cy="497125"/>
                <a:chOff x="1956060" y="4778205"/>
                <a:chExt cx="6318429" cy="497125"/>
              </a:xfrm>
            </p:grpSpPr>
            <p:sp>
              <p:nvSpPr>
                <p:cNvPr id="253" name="Google Shape;253;p21"/>
                <p:cNvSpPr txBox="1"/>
                <p:nvPr/>
              </p:nvSpPr>
              <p:spPr>
                <a:xfrm>
                  <a:off x="1956060" y="4778205"/>
                  <a:ext cx="4062956" cy="317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018" u="none" cap="none" strike="noStrike">
                      <a:solidFill>
                        <a:srgbClr val="002060"/>
                      </a:solidFill>
                      <a:latin typeface="Trebuchet MS"/>
                      <a:ea typeface="Trebuchet MS"/>
                      <a:cs typeface="Trebuchet MS"/>
                      <a:sym typeface="Trebuchet MS"/>
                    </a:rPr>
                    <a:t>LAUNCH PLATFORM</a:t>
                  </a:r>
                  <a:endParaRPr b="1" i="0" sz="1018" u="none" cap="none" strike="noStrike">
                    <a:solidFill>
                      <a:srgbClr val="002060"/>
                    </a:solidFill>
                    <a:latin typeface="Trebuchet MS"/>
                    <a:ea typeface="Trebuchet MS"/>
                    <a:cs typeface="Trebuchet MS"/>
                    <a:sym typeface="Trebuchet MS"/>
                  </a:endParaRPr>
                </a:p>
              </p:txBody>
            </p:sp>
            <p:sp>
              <p:nvSpPr>
                <p:cNvPr id="254" name="Google Shape;254;p21"/>
                <p:cNvSpPr txBox="1"/>
                <p:nvPr/>
              </p:nvSpPr>
              <p:spPr>
                <a:xfrm flipH="1">
                  <a:off x="1956061" y="5000502"/>
                  <a:ext cx="6318428" cy="2748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801" u="none" cap="none" strike="noStrike">
                      <a:solidFill>
                        <a:srgbClr val="7F7F7F"/>
                      </a:solidFill>
                      <a:latin typeface="Arial"/>
                      <a:ea typeface="Arial"/>
                      <a:cs typeface="Arial"/>
                      <a:sym typeface="Arial"/>
                    </a:rPr>
                    <a:t>Launch </a:t>
                  </a:r>
                  <a:r>
                    <a:rPr b="1" i="1" lang="en-US" sz="800" u="none" cap="none" strike="noStrike">
                      <a:solidFill>
                        <a:srgbClr val="002060"/>
                      </a:solidFill>
                      <a:latin typeface="Arial"/>
                      <a:ea typeface="Arial"/>
                      <a:cs typeface="Arial"/>
                      <a:sym typeface="Arial"/>
                    </a:rPr>
                    <a:t>artlook</a:t>
                  </a:r>
                  <a:r>
                    <a:rPr b="0" i="1" lang="en-US" sz="800" u="none" cap="none" strike="noStrike">
                      <a:solidFill>
                        <a:srgbClr val="002060"/>
                      </a:solidFill>
                      <a:latin typeface="Arial"/>
                      <a:ea typeface="Arial"/>
                      <a:cs typeface="Arial"/>
                      <a:sym typeface="Arial"/>
                    </a:rPr>
                    <a:t>®</a:t>
                  </a:r>
                  <a:r>
                    <a:rPr b="0" i="0" lang="en-US" sz="801" u="none" cap="none" strike="noStrike">
                      <a:solidFill>
                        <a:srgbClr val="7F7F7F"/>
                      </a:solidFill>
                      <a:latin typeface="Arial"/>
                      <a:ea typeface="Arial"/>
                      <a:cs typeface="Arial"/>
                      <a:sym typeface="Arial"/>
                    </a:rPr>
                    <a:t> over a thee month period.</a:t>
                  </a:r>
                  <a:endParaRPr/>
                </a:p>
              </p:txBody>
            </p:sp>
          </p:grpSp>
        </p:grpSp>
        <p:grpSp>
          <p:nvGrpSpPr>
            <p:cNvPr id="255" name="Google Shape;255;p21"/>
            <p:cNvGrpSpPr/>
            <p:nvPr/>
          </p:nvGrpSpPr>
          <p:grpSpPr>
            <a:xfrm>
              <a:off x="250026" y="1253271"/>
              <a:ext cx="8643945" cy="4153168"/>
              <a:chOff x="144893" y="1212409"/>
              <a:chExt cx="8643945" cy="4153168"/>
            </a:xfrm>
          </p:grpSpPr>
          <p:grpSp>
            <p:nvGrpSpPr>
              <p:cNvPr id="256" name="Google Shape;256;p21"/>
              <p:cNvGrpSpPr/>
              <p:nvPr/>
            </p:nvGrpSpPr>
            <p:grpSpPr>
              <a:xfrm>
                <a:off x="144893" y="1492227"/>
                <a:ext cx="458091" cy="3584976"/>
                <a:chOff x="1478268" y="1319277"/>
                <a:chExt cx="476065" cy="3725640"/>
              </a:xfrm>
            </p:grpSpPr>
            <p:cxnSp>
              <p:nvCxnSpPr>
                <p:cNvPr id="257" name="Google Shape;257;p21"/>
                <p:cNvCxnSpPr/>
                <p:nvPr/>
              </p:nvCxnSpPr>
              <p:spPr>
                <a:xfrm flipH="1">
                  <a:off x="1478268" y="1319277"/>
                  <a:ext cx="4634" cy="3725640"/>
                </a:xfrm>
                <a:prstGeom prst="straightConnector1">
                  <a:avLst/>
                </a:prstGeom>
                <a:noFill/>
                <a:ln cap="flat" cmpd="sng" w="12700">
                  <a:solidFill>
                    <a:srgbClr val="7F7F7F"/>
                  </a:solidFill>
                  <a:prstDash val="solid"/>
                  <a:round/>
                  <a:headEnd len="sm" w="sm" type="none"/>
                  <a:tailEnd len="sm" w="sm" type="none"/>
                </a:ln>
              </p:spPr>
            </p:cxnSp>
            <p:grpSp>
              <p:nvGrpSpPr>
                <p:cNvPr id="258" name="Google Shape;258;p21"/>
                <p:cNvGrpSpPr/>
                <p:nvPr/>
              </p:nvGrpSpPr>
              <p:grpSpPr>
                <a:xfrm>
                  <a:off x="1478269" y="1321315"/>
                  <a:ext cx="476064" cy="3723602"/>
                  <a:chOff x="1479681" y="1321314"/>
                  <a:chExt cx="476064" cy="3723602"/>
                </a:xfrm>
              </p:grpSpPr>
              <p:cxnSp>
                <p:nvCxnSpPr>
                  <p:cNvPr id="259" name="Google Shape;259;p21"/>
                  <p:cNvCxnSpPr/>
                  <p:nvPr/>
                </p:nvCxnSpPr>
                <p:spPr>
                  <a:xfrm>
                    <a:off x="1483034" y="1321314"/>
                    <a:ext cx="238032" cy="0"/>
                  </a:xfrm>
                  <a:prstGeom prst="straightConnector1">
                    <a:avLst/>
                  </a:prstGeom>
                  <a:noFill/>
                  <a:ln cap="flat" cmpd="sng" w="12700">
                    <a:solidFill>
                      <a:srgbClr val="7F7F7F"/>
                    </a:solidFill>
                    <a:prstDash val="solid"/>
                    <a:round/>
                    <a:headEnd len="sm" w="sm" type="none"/>
                    <a:tailEnd len="sm" w="sm" type="none"/>
                  </a:ln>
                </p:spPr>
              </p:cxnSp>
              <p:cxnSp>
                <p:nvCxnSpPr>
                  <p:cNvPr id="260" name="Google Shape;260;p21"/>
                  <p:cNvCxnSpPr/>
                  <p:nvPr/>
                </p:nvCxnSpPr>
                <p:spPr>
                  <a:xfrm>
                    <a:off x="1479681" y="1905442"/>
                    <a:ext cx="476064" cy="0"/>
                  </a:xfrm>
                  <a:prstGeom prst="straightConnector1">
                    <a:avLst/>
                  </a:prstGeom>
                  <a:noFill/>
                  <a:ln cap="flat" cmpd="sng" w="12700">
                    <a:solidFill>
                      <a:srgbClr val="7F7F7F"/>
                    </a:solidFill>
                    <a:prstDash val="solid"/>
                    <a:round/>
                    <a:headEnd len="sm" w="sm" type="none"/>
                    <a:tailEnd len="med" w="med" type="triangle"/>
                  </a:ln>
                </p:spPr>
              </p:cxnSp>
              <p:cxnSp>
                <p:nvCxnSpPr>
                  <p:cNvPr id="261" name="Google Shape;261;p21"/>
                  <p:cNvCxnSpPr/>
                  <p:nvPr/>
                </p:nvCxnSpPr>
                <p:spPr>
                  <a:xfrm>
                    <a:off x="1479681" y="4252652"/>
                    <a:ext cx="476064" cy="0"/>
                  </a:xfrm>
                  <a:prstGeom prst="straightConnector1">
                    <a:avLst/>
                  </a:prstGeom>
                  <a:noFill/>
                  <a:ln cap="flat" cmpd="sng" w="12700">
                    <a:solidFill>
                      <a:srgbClr val="7F7F7F"/>
                    </a:solidFill>
                    <a:prstDash val="solid"/>
                    <a:round/>
                    <a:headEnd len="sm" w="sm" type="none"/>
                    <a:tailEnd len="med" w="med" type="triangle"/>
                  </a:ln>
                </p:spPr>
              </p:cxnSp>
              <p:cxnSp>
                <p:nvCxnSpPr>
                  <p:cNvPr id="262" name="Google Shape;262;p21"/>
                  <p:cNvCxnSpPr/>
                  <p:nvPr/>
                </p:nvCxnSpPr>
                <p:spPr>
                  <a:xfrm>
                    <a:off x="1479681" y="5044916"/>
                    <a:ext cx="476064" cy="0"/>
                  </a:xfrm>
                  <a:prstGeom prst="straightConnector1">
                    <a:avLst/>
                  </a:prstGeom>
                  <a:noFill/>
                  <a:ln cap="flat" cmpd="sng" w="12700">
                    <a:solidFill>
                      <a:srgbClr val="7F7F7F"/>
                    </a:solidFill>
                    <a:prstDash val="solid"/>
                    <a:round/>
                    <a:headEnd len="sm" w="sm" type="none"/>
                    <a:tailEnd len="med" w="med" type="triangle"/>
                  </a:ln>
                </p:spPr>
              </p:cxnSp>
              <p:cxnSp>
                <p:nvCxnSpPr>
                  <p:cNvPr id="263" name="Google Shape;263;p21"/>
                  <p:cNvCxnSpPr/>
                  <p:nvPr/>
                </p:nvCxnSpPr>
                <p:spPr>
                  <a:xfrm>
                    <a:off x="1479681" y="3459872"/>
                    <a:ext cx="476064" cy="0"/>
                  </a:xfrm>
                  <a:prstGeom prst="straightConnector1">
                    <a:avLst/>
                  </a:prstGeom>
                  <a:noFill/>
                  <a:ln cap="flat" cmpd="sng" w="12700">
                    <a:solidFill>
                      <a:srgbClr val="7F7F7F"/>
                    </a:solidFill>
                    <a:prstDash val="solid"/>
                    <a:round/>
                    <a:headEnd len="sm" w="sm" type="none"/>
                    <a:tailEnd len="med" w="med" type="triangle"/>
                  </a:ln>
                </p:spPr>
              </p:cxnSp>
              <p:cxnSp>
                <p:nvCxnSpPr>
                  <p:cNvPr id="264" name="Google Shape;264;p21"/>
                  <p:cNvCxnSpPr/>
                  <p:nvPr/>
                </p:nvCxnSpPr>
                <p:spPr>
                  <a:xfrm>
                    <a:off x="1479681" y="2660119"/>
                    <a:ext cx="476064" cy="0"/>
                  </a:xfrm>
                  <a:prstGeom prst="straightConnector1">
                    <a:avLst/>
                  </a:prstGeom>
                  <a:noFill/>
                  <a:ln cap="flat" cmpd="sng" w="12700">
                    <a:solidFill>
                      <a:srgbClr val="7F7F7F"/>
                    </a:solidFill>
                    <a:prstDash val="solid"/>
                    <a:round/>
                    <a:headEnd len="sm" w="sm" type="none"/>
                    <a:tailEnd len="med" w="med" type="triangle"/>
                  </a:ln>
                </p:spPr>
              </p:cxnSp>
            </p:grpSp>
          </p:grpSp>
          <p:grpSp>
            <p:nvGrpSpPr>
              <p:cNvPr id="265" name="Google Shape;265;p21"/>
              <p:cNvGrpSpPr/>
              <p:nvPr/>
            </p:nvGrpSpPr>
            <p:grpSpPr>
              <a:xfrm>
                <a:off x="342163" y="1212409"/>
                <a:ext cx="8446675" cy="4153168"/>
                <a:chOff x="342163" y="1212409"/>
                <a:chExt cx="8446675" cy="4153168"/>
              </a:xfrm>
            </p:grpSpPr>
            <p:grpSp>
              <p:nvGrpSpPr>
                <p:cNvPr id="266" name="Google Shape;266;p21"/>
                <p:cNvGrpSpPr/>
                <p:nvPr/>
              </p:nvGrpSpPr>
              <p:grpSpPr>
                <a:xfrm>
                  <a:off x="342163" y="1212409"/>
                  <a:ext cx="8446675" cy="459042"/>
                  <a:chOff x="1683276" y="1028479"/>
                  <a:chExt cx="8778085" cy="477053"/>
                </a:xfrm>
              </p:grpSpPr>
              <p:sp>
                <p:nvSpPr>
                  <p:cNvPr id="267" name="Google Shape;267;p21"/>
                  <p:cNvSpPr/>
                  <p:nvPr/>
                </p:nvSpPr>
                <p:spPr>
                  <a:xfrm>
                    <a:off x="1706144" y="1028479"/>
                    <a:ext cx="8755217" cy="477053"/>
                  </a:xfrm>
                  <a:prstGeom prst="roundRect">
                    <a:avLst>
                      <a:gd fmla="val 50000" name="adj"/>
                    </a:avLst>
                  </a:prstGeom>
                  <a:solidFill>
                    <a:srgbClr val="C0C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983" u="none" cap="none" strike="noStrike">
                      <a:solidFill>
                        <a:srgbClr val="FFFFFF"/>
                      </a:solidFill>
                      <a:latin typeface="Arial"/>
                      <a:ea typeface="Arial"/>
                      <a:cs typeface="Arial"/>
                      <a:sym typeface="Arial"/>
                    </a:endParaRPr>
                  </a:p>
                </p:txBody>
              </p:sp>
              <p:sp>
                <p:nvSpPr>
                  <p:cNvPr id="268" name="Google Shape;268;p21"/>
                  <p:cNvSpPr txBox="1"/>
                  <p:nvPr/>
                </p:nvSpPr>
                <p:spPr>
                  <a:xfrm>
                    <a:off x="1683276" y="1062666"/>
                    <a:ext cx="7375005" cy="37862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rgbClr val="FFFFFF"/>
                        </a:solidFill>
                        <a:latin typeface="Calibri"/>
                        <a:ea typeface="Calibri"/>
                        <a:cs typeface="Calibri"/>
                        <a:sym typeface="Calibri"/>
                      </a:rPr>
                      <a:t>What are the steps to launch artlook</a:t>
                    </a:r>
                    <a:r>
                      <a:rPr b="1" baseline="30000" i="0" lang="en-US" sz="1000" u="none" cap="none" strike="noStrike">
                        <a:solidFill>
                          <a:srgbClr val="FFFFFF"/>
                        </a:solidFill>
                        <a:latin typeface="Calibri"/>
                        <a:ea typeface="Calibri"/>
                        <a:cs typeface="Calibri"/>
                        <a:sym typeface="Calibri"/>
                      </a:rPr>
                      <a:t>®</a:t>
                    </a:r>
                    <a:r>
                      <a:rPr b="1" i="0" lang="en-US" sz="1600" u="none" cap="none" strike="noStrike">
                        <a:solidFill>
                          <a:srgbClr val="FFFFFF"/>
                        </a:solidFill>
                        <a:latin typeface="Calibri"/>
                        <a:ea typeface="Calibri"/>
                        <a:cs typeface="Calibri"/>
                        <a:sym typeface="Calibri"/>
                      </a:rPr>
                      <a:t> in our city?</a:t>
                    </a:r>
                    <a:endParaRPr/>
                  </a:p>
                </p:txBody>
              </p:sp>
            </p:grpSp>
            <p:grpSp>
              <p:nvGrpSpPr>
                <p:cNvPr id="269" name="Google Shape;269;p21"/>
                <p:cNvGrpSpPr/>
                <p:nvPr/>
              </p:nvGrpSpPr>
              <p:grpSpPr>
                <a:xfrm>
                  <a:off x="488381" y="1786688"/>
                  <a:ext cx="1904075" cy="3578889"/>
                  <a:chOff x="488381" y="1786688"/>
                  <a:chExt cx="1904075" cy="3578889"/>
                </a:xfrm>
              </p:grpSpPr>
              <p:sp>
                <p:nvSpPr>
                  <p:cNvPr id="270" name="Google Shape;270;p21"/>
                  <p:cNvSpPr/>
                  <p:nvPr/>
                </p:nvSpPr>
                <p:spPr>
                  <a:xfrm>
                    <a:off x="488381" y="1786688"/>
                    <a:ext cx="1904075" cy="577092"/>
                  </a:xfrm>
                  <a:prstGeom prst="trapezoid">
                    <a:avLst>
                      <a:gd fmla="val 81116" name="adj"/>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853" u="none" cap="none" strike="noStrike">
                      <a:solidFill>
                        <a:srgbClr val="FFFFFF"/>
                      </a:solidFill>
                      <a:latin typeface="Trebuchet MS"/>
                      <a:ea typeface="Trebuchet MS"/>
                      <a:cs typeface="Trebuchet MS"/>
                      <a:sym typeface="Trebuchet MS"/>
                    </a:endParaRPr>
                  </a:p>
                </p:txBody>
              </p:sp>
              <p:sp>
                <p:nvSpPr>
                  <p:cNvPr id="271" name="Google Shape;271;p21"/>
                  <p:cNvSpPr/>
                  <p:nvPr/>
                </p:nvSpPr>
                <p:spPr>
                  <a:xfrm>
                    <a:off x="488381" y="2510605"/>
                    <a:ext cx="1904075" cy="577092"/>
                  </a:xfrm>
                  <a:prstGeom prst="trapezoid">
                    <a:avLst>
                      <a:gd fmla="val 81116"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983" u="none" cap="none" strike="noStrike">
                      <a:solidFill>
                        <a:srgbClr val="FFFFFF"/>
                      </a:solidFill>
                      <a:latin typeface="Arial"/>
                      <a:ea typeface="Arial"/>
                      <a:cs typeface="Arial"/>
                      <a:sym typeface="Arial"/>
                    </a:endParaRPr>
                  </a:p>
                </p:txBody>
              </p:sp>
              <p:sp>
                <p:nvSpPr>
                  <p:cNvPr id="272" name="Google Shape;272;p21"/>
                  <p:cNvSpPr/>
                  <p:nvPr/>
                </p:nvSpPr>
                <p:spPr>
                  <a:xfrm>
                    <a:off x="488381" y="3274723"/>
                    <a:ext cx="1904075" cy="577092"/>
                  </a:xfrm>
                  <a:prstGeom prst="trapezoid">
                    <a:avLst>
                      <a:gd fmla="val 81116" name="adj"/>
                    </a:avLst>
                  </a:prstGeom>
                  <a:solidFill>
                    <a:srgbClr val="008B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983" u="none" cap="none" strike="noStrike">
                      <a:solidFill>
                        <a:srgbClr val="FFFFFF"/>
                      </a:solidFill>
                      <a:latin typeface="Arial"/>
                      <a:ea typeface="Arial"/>
                      <a:cs typeface="Arial"/>
                      <a:sym typeface="Arial"/>
                    </a:endParaRPr>
                  </a:p>
                </p:txBody>
              </p:sp>
              <p:sp>
                <p:nvSpPr>
                  <p:cNvPr id="273" name="Google Shape;273;p21"/>
                  <p:cNvSpPr/>
                  <p:nvPr/>
                </p:nvSpPr>
                <p:spPr>
                  <a:xfrm>
                    <a:off x="488381" y="4031600"/>
                    <a:ext cx="1904075" cy="577092"/>
                  </a:xfrm>
                  <a:prstGeom prst="trapezoid">
                    <a:avLst>
                      <a:gd fmla="val 81116"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983" u="none" cap="none" strike="noStrike">
                      <a:solidFill>
                        <a:srgbClr val="FFFFFF"/>
                      </a:solidFill>
                      <a:latin typeface="Arial"/>
                      <a:ea typeface="Arial"/>
                      <a:cs typeface="Arial"/>
                      <a:sym typeface="Arial"/>
                    </a:endParaRPr>
                  </a:p>
                </p:txBody>
              </p:sp>
              <p:sp>
                <p:nvSpPr>
                  <p:cNvPr id="274" name="Google Shape;274;p21"/>
                  <p:cNvSpPr/>
                  <p:nvPr/>
                </p:nvSpPr>
                <p:spPr>
                  <a:xfrm>
                    <a:off x="488381" y="4788485"/>
                    <a:ext cx="1904075" cy="577092"/>
                  </a:xfrm>
                  <a:prstGeom prst="trapezoid">
                    <a:avLst>
                      <a:gd fmla="val 81116" name="adj"/>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983" u="none" cap="none" strike="noStrike">
                      <a:solidFill>
                        <a:srgbClr val="FFFFFF"/>
                      </a:solidFill>
                      <a:latin typeface="Arial"/>
                      <a:ea typeface="Arial"/>
                      <a:cs typeface="Arial"/>
                      <a:sym typeface="Arial"/>
                    </a:endParaRPr>
                  </a:p>
                </p:txBody>
              </p:sp>
            </p:grpSp>
          </p:grpSp>
        </p:grpSp>
      </p:grpSp>
      <p:sp>
        <p:nvSpPr>
          <p:cNvPr id="275" name="Google Shape;275;p21"/>
          <p:cNvSpPr/>
          <p:nvPr/>
        </p:nvSpPr>
        <p:spPr>
          <a:xfrm>
            <a:off x="1243853" y="188183"/>
            <a:ext cx="6656294" cy="49968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2647" u="none" cap="none" strike="noStrike">
                <a:solidFill>
                  <a:schemeClr val="lt1"/>
                </a:solidFill>
                <a:latin typeface="Trebuchet MS"/>
                <a:ea typeface="Trebuchet MS"/>
                <a:cs typeface="Trebuchet MS"/>
                <a:sym typeface="Trebuchet MS"/>
              </a:rPr>
              <a:t>Steps to a [Your City] Launch</a:t>
            </a:r>
            <a:endParaRPr b="1" i="0" sz="2647" u="none" cap="none" strike="noStrike">
              <a:solidFill>
                <a:schemeClr val="lt1"/>
              </a:solidFill>
              <a:latin typeface="Trebuchet MS"/>
              <a:ea typeface="Trebuchet MS"/>
              <a:cs typeface="Trebuchet MS"/>
              <a:sym typeface="Trebuchet MS"/>
            </a:endParaRPr>
          </a:p>
        </p:txBody>
      </p:sp>
      <p:sp>
        <p:nvSpPr>
          <p:cNvPr id="276" name="Google Shape;276;p21"/>
          <p:cNvSpPr txBox="1"/>
          <p:nvPr/>
        </p:nvSpPr>
        <p:spPr>
          <a:xfrm>
            <a:off x="2334144" y="4401018"/>
            <a:ext cx="343364" cy="4182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118" u="none" cap="none" strike="noStrike">
                <a:solidFill>
                  <a:srgbClr val="F2F2F2"/>
                </a:solidFill>
                <a:latin typeface="Trebuchet MS"/>
                <a:ea typeface="Trebuchet MS"/>
                <a:cs typeface="Trebuchet MS"/>
                <a:sym typeface="Trebuchet MS"/>
              </a:rPr>
              <a:t>5</a:t>
            </a:r>
            <a:endParaRPr b="1" i="0" sz="2118" u="none" cap="none" strike="noStrike">
              <a:solidFill>
                <a:srgbClr val="F2F2F2"/>
              </a:solidFill>
              <a:latin typeface="Trebuchet MS"/>
              <a:ea typeface="Trebuchet MS"/>
              <a:cs typeface="Trebuchet MS"/>
              <a:sym typeface="Trebuchet MS"/>
            </a:endParaRPr>
          </a:p>
        </p:txBody>
      </p:sp>
      <p:sp>
        <p:nvSpPr>
          <p:cNvPr id="277" name="Google Shape;277;p21"/>
          <p:cNvSpPr txBox="1"/>
          <p:nvPr/>
        </p:nvSpPr>
        <p:spPr>
          <a:xfrm>
            <a:off x="2332181" y="2984412"/>
            <a:ext cx="343364" cy="4182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118" u="none" cap="none" strike="noStrike">
                <a:solidFill>
                  <a:srgbClr val="F2F2F2"/>
                </a:solidFill>
                <a:latin typeface="Trebuchet MS"/>
                <a:ea typeface="Trebuchet MS"/>
                <a:cs typeface="Trebuchet MS"/>
                <a:sym typeface="Trebuchet MS"/>
              </a:rPr>
              <a:t>3</a:t>
            </a:r>
            <a:endParaRPr b="1" i="0" sz="2118" u="none" cap="none" strike="noStrike">
              <a:solidFill>
                <a:srgbClr val="F2F2F2"/>
              </a:solidFill>
              <a:latin typeface="Trebuchet MS"/>
              <a:ea typeface="Trebuchet MS"/>
              <a:cs typeface="Trebuchet MS"/>
              <a:sym typeface="Trebuchet MS"/>
            </a:endParaRPr>
          </a:p>
        </p:txBody>
      </p:sp>
      <p:sp>
        <p:nvSpPr>
          <p:cNvPr id="278" name="Google Shape;278;p21"/>
          <p:cNvSpPr txBox="1"/>
          <p:nvPr/>
        </p:nvSpPr>
        <p:spPr>
          <a:xfrm>
            <a:off x="2352614" y="2286816"/>
            <a:ext cx="343364" cy="4182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118" u="none" cap="none" strike="noStrike">
                <a:solidFill>
                  <a:srgbClr val="F2F2F2"/>
                </a:solidFill>
                <a:latin typeface="Trebuchet MS"/>
                <a:ea typeface="Trebuchet MS"/>
                <a:cs typeface="Trebuchet MS"/>
                <a:sym typeface="Trebuchet MS"/>
              </a:rPr>
              <a:t>2</a:t>
            </a:r>
            <a:endParaRPr b="1" i="0" sz="2118" u="none" cap="none" strike="noStrike">
              <a:solidFill>
                <a:srgbClr val="F2F2F2"/>
              </a:solidFill>
              <a:latin typeface="Trebuchet MS"/>
              <a:ea typeface="Trebuchet MS"/>
              <a:cs typeface="Trebuchet MS"/>
              <a:sym typeface="Trebuchet MS"/>
            </a:endParaRPr>
          </a:p>
        </p:txBody>
      </p:sp>
      <p:sp>
        <p:nvSpPr>
          <p:cNvPr id="279" name="Google Shape;279;p21"/>
          <p:cNvSpPr txBox="1"/>
          <p:nvPr/>
        </p:nvSpPr>
        <p:spPr>
          <a:xfrm>
            <a:off x="2314752" y="3670871"/>
            <a:ext cx="343364" cy="4182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118" u="none" cap="none" strike="noStrike">
                <a:solidFill>
                  <a:srgbClr val="F2F2F2"/>
                </a:solidFill>
                <a:latin typeface="Trebuchet MS"/>
                <a:ea typeface="Trebuchet MS"/>
                <a:cs typeface="Trebuchet MS"/>
                <a:sym typeface="Trebuchet MS"/>
              </a:rPr>
              <a:t>4</a:t>
            </a:r>
            <a:endParaRPr/>
          </a:p>
        </p:txBody>
      </p:sp>
      <p:sp>
        <p:nvSpPr>
          <p:cNvPr id="280" name="Google Shape;280;p21"/>
          <p:cNvSpPr txBox="1"/>
          <p:nvPr/>
        </p:nvSpPr>
        <p:spPr>
          <a:xfrm>
            <a:off x="2309785" y="1635576"/>
            <a:ext cx="343364" cy="4182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118" u="none" cap="none" strike="noStrike">
                <a:solidFill>
                  <a:srgbClr val="F2F2F2"/>
                </a:solidFill>
                <a:latin typeface="Trebuchet MS"/>
                <a:ea typeface="Trebuchet MS"/>
                <a:cs typeface="Trebuchet MS"/>
                <a:sym typeface="Trebuchet MS"/>
              </a:rPr>
              <a:t>1</a:t>
            </a:r>
            <a:endParaRPr b="1" i="0" sz="2118" u="none" cap="none" strike="noStrike">
              <a:solidFill>
                <a:srgbClr val="F2F2F2"/>
              </a:solidFill>
              <a:latin typeface="Trebuchet MS"/>
              <a:ea typeface="Trebuchet MS"/>
              <a:cs typeface="Trebuchet MS"/>
              <a:sym typeface="Trebuchet MS"/>
            </a:endParaRPr>
          </a:p>
        </p:txBody>
      </p:sp>
      <p:sp>
        <p:nvSpPr>
          <p:cNvPr id="281" name="Google Shape;281;p21"/>
          <p:cNvSpPr txBox="1"/>
          <p:nvPr/>
        </p:nvSpPr>
        <p:spPr>
          <a:xfrm>
            <a:off x="2275872" y="138976"/>
            <a:ext cx="4906193" cy="607709"/>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360"/>
              </a:spcBef>
              <a:spcAft>
                <a:spcPts val="0"/>
              </a:spcAft>
              <a:buClr>
                <a:schemeClr val="dk1"/>
              </a:buClr>
              <a:buSzPts val="1800"/>
              <a:buFont typeface="Arial"/>
              <a:buChar char="•"/>
            </a:pPr>
            <a:r>
              <a:rPr b="1" i="0" lang="en-US" sz="2383" u="none" cap="none" strike="noStrike">
                <a:solidFill>
                  <a:srgbClr val="1D407B"/>
                </a:solidFill>
                <a:latin typeface="Calibri"/>
                <a:ea typeface="Calibri"/>
                <a:cs typeface="Calibri"/>
                <a:sym typeface="Calibri"/>
              </a:rPr>
              <a:t>artlook</a:t>
            </a:r>
            <a:r>
              <a:rPr b="0" i="0" lang="en-US" sz="2383" u="none" cap="none" strike="noStrike">
                <a:solidFill>
                  <a:srgbClr val="1D407B"/>
                </a:solidFill>
                <a:latin typeface="Calibri"/>
                <a:ea typeface="Calibri"/>
                <a:cs typeface="Calibri"/>
                <a:sym typeface="Calibri"/>
              </a:rPr>
              <a:t>® </a:t>
            </a:r>
            <a:r>
              <a:rPr b="1" i="0" lang="en-US" sz="2383" u="none" cap="none" strike="noStrike">
                <a:solidFill>
                  <a:srgbClr val="1D407B"/>
                </a:solidFill>
                <a:latin typeface="Trebuchet MS"/>
                <a:ea typeface="Trebuchet MS"/>
                <a:cs typeface="Trebuchet MS"/>
                <a:sym typeface="Trebuchet MS"/>
              </a:rPr>
              <a:t>Outcomes</a:t>
            </a:r>
            <a:endParaRPr b="1" i="0" sz="2118" u="none" cap="none" strike="noStrike">
              <a:solidFill>
                <a:schemeClr val="dk2"/>
              </a:solidFill>
              <a:latin typeface="Trebuchet MS"/>
              <a:ea typeface="Trebuchet MS"/>
              <a:cs typeface="Trebuchet MS"/>
              <a:sym typeface="Trebuchet MS"/>
            </a:endParaRPr>
          </a:p>
        </p:txBody>
      </p:sp>
      <p:sp>
        <p:nvSpPr>
          <p:cNvPr id="282" name="Google Shape;282;p21"/>
          <p:cNvSpPr/>
          <p:nvPr/>
        </p:nvSpPr>
        <p:spPr>
          <a:xfrm>
            <a:off x="699" y="235700"/>
            <a:ext cx="9144000" cy="568800"/>
          </a:xfrm>
          <a:prstGeom prst="rect">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21"/>
          <p:cNvSpPr txBox="1"/>
          <p:nvPr/>
        </p:nvSpPr>
        <p:spPr>
          <a:xfrm>
            <a:off x="17700" y="180602"/>
            <a:ext cx="9132300" cy="56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US" sz="3000" u="none" cap="none" strike="noStrike">
                <a:solidFill>
                  <a:srgbClr val="FFFFFF"/>
                </a:solidFill>
                <a:latin typeface="Calibri"/>
                <a:ea typeface="Calibri"/>
                <a:cs typeface="Calibri"/>
                <a:sym typeface="Calibri"/>
              </a:rPr>
              <a:t>Steps to </a:t>
            </a:r>
            <a:r>
              <a:rPr b="1" i="1" lang="en-US" sz="3000" u="none" cap="none" strike="noStrike">
                <a:solidFill>
                  <a:srgbClr val="FFFFFF"/>
                </a:solidFill>
                <a:latin typeface="Calibri"/>
                <a:ea typeface="Calibri"/>
                <a:cs typeface="Calibri"/>
                <a:sym typeface="Calibri"/>
              </a:rPr>
              <a:t>a</a:t>
            </a:r>
            <a:r>
              <a:rPr b="1" i="1" lang="en-US" sz="3000" u="none" cap="none" strike="noStrike">
                <a:solidFill>
                  <a:schemeClr val="lt1"/>
                </a:solidFill>
                <a:latin typeface="Calibri"/>
                <a:ea typeface="Calibri"/>
                <a:cs typeface="Calibri"/>
                <a:sym typeface="Calibri"/>
              </a:rPr>
              <a:t>rtlook</a:t>
            </a:r>
            <a:r>
              <a:rPr b="0" i="1" lang="en-US" sz="3200" u="none" cap="none" strike="noStrike">
                <a:solidFill>
                  <a:schemeClr val="lt1"/>
                </a:solidFill>
                <a:latin typeface="Calibri"/>
                <a:ea typeface="Calibri"/>
                <a:cs typeface="Calibri"/>
                <a:sym typeface="Calibri"/>
              </a:rPr>
              <a:t>® </a:t>
            </a:r>
            <a:r>
              <a:rPr b="1" i="0" lang="en-US" sz="3200" u="none" cap="none" strike="noStrike">
                <a:solidFill>
                  <a:schemeClr val="lt1"/>
                </a:solidFill>
                <a:latin typeface="Calibri"/>
                <a:ea typeface="Calibri"/>
                <a:cs typeface="Calibri"/>
                <a:sym typeface="Calibri"/>
              </a:rPr>
              <a:t>Launch</a:t>
            </a:r>
            <a:endParaRPr b="1" i="0" sz="3000" u="none" cap="none" strike="noStrike">
              <a:solidFill>
                <a:srgbClr val="FFFFFF"/>
              </a:solidFill>
              <a:latin typeface="Calibri"/>
              <a:ea typeface="Calibri"/>
              <a:cs typeface="Calibri"/>
              <a:sym typeface="Calibri"/>
            </a:endParaRPr>
          </a:p>
        </p:txBody>
      </p:sp>
      <p:pic>
        <p:nvPicPr>
          <p:cNvPr id="284" name="Google Shape;284;p21"/>
          <p:cNvPicPr preferRelativeResize="0"/>
          <p:nvPr/>
        </p:nvPicPr>
        <p:blipFill rotWithShape="1">
          <a:blip r:embed="rId3">
            <a:alphaModFix/>
          </a:blip>
          <a:srcRect b="0" l="0" r="0" t="0"/>
          <a:stretch/>
        </p:blipFill>
        <p:spPr>
          <a:xfrm>
            <a:off x="152400" y="4721275"/>
            <a:ext cx="1108470" cy="269825"/>
          </a:xfrm>
          <a:prstGeom prst="rect">
            <a:avLst/>
          </a:prstGeom>
          <a:noFill/>
          <a:ln>
            <a:noFill/>
          </a:ln>
        </p:spPr>
      </p:pic>
      <p:pic>
        <p:nvPicPr>
          <p:cNvPr id="285" name="Google Shape;285;p21"/>
          <p:cNvPicPr preferRelativeResize="0"/>
          <p:nvPr/>
        </p:nvPicPr>
        <p:blipFill rotWithShape="1">
          <a:blip r:embed="rId4">
            <a:alphaModFix/>
          </a:blip>
          <a:srcRect b="0" l="0" r="0" t="0"/>
          <a:stretch/>
        </p:blipFill>
        <p:spPr>
          <a:xfrm>
            <a:off x="7763050" y="4377527"/>
            <a:ext cx="1319325" cy="671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22"/>
          <p:cNvSpPr txBox="1"/>
          <p:nvPr>
            <p:ph type="title"/>
          </p:nvPr>
        </p:nvSpPr>
        <p:spPr>
          <a:xfrm>
            <a:off x="1243853" y="137083"/>
            <a:ext cx="6656294" cy="65867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US" sz="2118">
                <a:solidFill>
                  <a:schemeClr val="lt1"/>
                </a:solidFill>
                <a:latin typeface="Trebuchet MS"/>
                <a:ea typeface="Trebuchet MS"/>
                <a:cs typeface="Trebuchet MS"/>
                <a:sym typeface="Trebuchet MS"/>
              </a:rPr>
              <a:t>Technology Partner: Ingenuity</a:t>
            </a:r>
            <a:endParaRPr/>
          </a:p>
        </p:txBody>
      </p:sp>
      <p:sp>
        <p:nvSpPr>
          <p:cNvPr id="292" name="Google Shape;292;p22"/>
          <p:cNvSpPr txBox="1"/>
          <p:nvPr>
            <p:ph idx="1" type="body"/>
          </p:nvPr>
        </p:nvSpPr>
        <p:spPr>
          <a:xfrm>
            <a:off x="1052409" y="785327"/>
            <a:ext cx="4490976" cy="1684433"/>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360"/>
              </a:spcBef>
              <a:spcAft>
                <a:spcPts val="0"/>
              </a:spcAft>
              <a:buSzPts val="1800"/>
              <a:buNone/>
            </a:pPr>
            <a:r>
              <a:rPr lang="en-US" sz="1059">
                <a:solidFill>
                  <a:srgbClr val="002060"/>
                </a:solidFill>
                <a:latin typeface="Calibri"/>
                <a:ea typeface="Calibri"/>
                <a:cs typeface="Calibri"/>
                <a:sym typeface="Calibri"/>
              </a:rPr>
              <a:t>Ingenuity is a Chicago-based arts education data and advocacy entity, and the developer of the </a:t>
            </a:r>
            <a:r>
              <a:rPr b="1" i="1" lang="en-US" sz="1100">
                <a:solidFill>
                  <a:srgbClr val="002060"/>
                </a:solidFill>
                <a:latin typeface="Calibri"/>
                <a:ea typeface="Calibri"/>
                <a:cs typeface="Calibri"/>
                <a:sym typeface="Calibri"/>
              </a:rPr>
              <a:t>artlook</a:t>
            </a:r>
            <a:r>
              <a:rPr i="1" lang="en-US" sz="1100">
                <a:solidFill>
                  <a:srgbClr val="002060"/>
                </a:solidFill>
                <a:latin typeface="Calibri"/>
                <a:ea typeface="Calibri"/>
                <a:cs typeface="Calibri"/>
                <a:sym typeface="Calibri"/>
              </a:rPr>
              <a:t>®</a:t>
            </a:r>
            <a:r>
              <a:rPr lang="en-US" sz="1059">
                <a:solidFill>
                  <a:srgbClr val="002060"/>
                </a:solidFill>
                <a:latin typeface="Calibri"/>
                <a:ea typeface="Calibri"/>
                <a:cs typeface="Calibri"/>
                <a:sym typeface="Calibri"/>
              </a:rPr>
              <a:t> platform.  </a:t>
            </a:r>
            <a:endParaRPr/>
          </a:p>
          <a:p>
            <a:pPr indent="0" lvl="0" marL="0" rtl="0" algn="l">
              <a:lnSpc>
                <a:spcPct val="115000"/>
              </a:lnSpc>
              <a:spcBef>
                <a:spcPts val="360"/>
              </a:spcBef>
              <a:spcAft>
                <a:spcPts val="0"/>
              </a:spcAft>
              <a:buSzPts val="1800"/>
              <a:buNone/>
            </a:pPr>
            <a:r>
              <a:rPr lang="en-US" sz="1059">
                <a:solidFill>
                  <a:srgbClr val="002060"/>
                </a:solidFill>
                <a:latin typeface="Calibri"/>
                <a:ea typeface="Calibri"/>
                <a:cs typeface="Calibri"/>
                <a:sym typeface="Calibri"/>
              </a:rPr>
              <a:t>Using </a:t>
            </a:r>
            <a:r>
              <a:rPr b="1" i="1" lang="en-US" sz="1050">
                <a:solidFill>
                  <a:srgbClr val="002060"/>
                </a:solidFill>
                <a:latin typeface="Calibri"/>
                <a:ea typeface="Calibri"/>
                <a:cs typeface="Calibri"/>
                <a:sym typeface="Calibri"/>
              </a:rPr>
              <a:t>artlook</a:t>
            </a:r>
            <a:r>
              <a:rPr i="1" lang="en-US" sz="1050">
                <a:solidFill>
                  <a:srgbClr val="002060"/>
                </a:solidFill>
                <a:latin typeface="Calibri"/>
                <a:ea typeface="Calibri"/>
                <a:cs typeface="Calibri"/>
                <a:sym typeface="Calibri"/>
              </a:rPr>
              <a:t>®</a:t>
            </a:r>
            <a:r>
              <a:rPr lang="en-US" sz="1059">
                <a:solidFill>
                  <a:srgbClr val="002060"/>
                </a:solidFill>
                <a:latin typeface="Calibri"/>
                <a:ea typeface="Calibri"/>
                <a:cs typeface="Calibri"/>
                <a:sym typeface="Calibri"/>
              </a:rPr>
              <a:t>, more arts education gains have been achieved in Chicago in the past 5 years than the previous 40.</a:t>
            </a:r>
            <a:endParaRPr/>
          </a:p>
          <a:p>
            <a:pPr indent="0" lvl="0" marL="0" rtl="0" algn="l">
              <a:lnSpc>
                <a:spcPct val="115000"/>
              </a:lnSpc>
              <a:spcBef>
                <a:spcPts val="360"/>
              </a:spcBef>
              <a:spcAft>
                <a:spcPts val="0"/>
              </a:spcAft>
              <a:buSzPts val="1800"/>
              <a:buNone/>
            </a:pPr>
            <a:r>
              <a:rPr lang="en-US" sz="1059">
                <a:solidFill>
                  <a:srgbClr val="002060"/>
                </a:solidFill>
                <a:latin typeface="Calibri"/>
                <a:ea typeface="Calibri"/>
                <a:cs typeface="Calibri"/>
                <a:sym typeface="Calibri"/>
              </a:rPr>
              <a:t>In partnership with the Kennedy Center for the Performing Arts Ingenuity is piloting </a:t>
            </a:r>
            <a:r>
              <a:rPr b="1" i="1" lang="en-US" sz="1050">
                <a:solidFill>
                  <a:srgbClr val="002060"/>
                </a:solidFill>
                <a:latin typeface="Calibri"/>
                <a:ea typeface="Calibri"/>
                <a:cs typeface="Calibri"/>
                <a:sym typeface="Calibri"/>
              </a:rPr>
              <a:t>artlook</a:t>
            </a:r>
            <a:r>
              <a:rPr i="1" lang="en-US" sz="1050">
                <a:solidFill>
                  <a:srgbClr val="002060"/>
                </a:solidFill>
                <a:latin typeface="Calibri"/>
                <a:ea typeface="Calibri"/>
                <a:cs typeface="Calibri"/>
                <a:sym typeface="Calibri"/>
              </a:rPr>
              <a:t>®</a:t>
            </a:r>
            <a:r>
              <a:rPr lang="en-US" sz="1059">
                <a:solidFill>
                  <a:srgbClr val="002060"/>
                </a:solidFill>
                <a:latin typeface="Calibri"/>
                <a:ea typeface="Calibri"/>
                <a:cs typeface="Calibri"/>
                <a:sym typeface="Calibri"/>
              </a:rPr>
              <a:t> in five select </a:t>
            </a:r>
            <a:r>
              <a:rPr i="1" lang="en-US" sz="1059">
                <a:solidFill>
                  <a:srgbClr val="002060"/>
                </a:solidFill>
                <a:latin typeface="Calibri"/>
                <a:ea typeface="Calibri"/>
                <a:cs typeface="Calibri"/>
                <a:sym typeface="Calibri"/>
              </a:rPr>
              <a:t>Any Given Child</a:t>
            </a:r>
            <a:r>
              <a:rPr lang="en-US" sz="1059">
                <a:solidFill>
                  <a:srgbClr val="002060"/>
                </a:solidFill>
                <a:latin typeface="Calibri"/>
                <a:ea typeface="Calibri"/>
                <a:cs typeface="Calibri"/>
                <a:sym typeface="Calibri"/>
              </a:rPr>
              <a:t> cities over three years (2019-2022). Ingenuity’s four pillars are:</a:t>
            </a:r>
            <a:endParaRPr/>
          </a:p>
        </p:txBody>
      </p:sp>
      <p:sp>
        <p:nvSpPr>
          <p:cNvPr id="293" name="Google Shape;293;p22"/>
          <p:cNvSpPr/>
          <p:nvPr/>
        </p:nvSpPr>
        <p:spPr>
          <a:xfrm>
            <a:off x="5803922" y="1029118"/>
            <a:ext cx="1868090" cy="3709557"/>
          </a:xfrm>
          <a:prstGeom prst="rect">
            <a:avLst/>
          </a:prstGeom>
          <a:noFill/>
          <a:ln cap="flat" cmpd="sng" w="25400">
            <a:solidFill>
              <a:srgbClr val="3597A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156" u="none" cap="none" strike="noStrike">
              <a:solidFill>
                <a:schemeClr val="lt1"/>
              </a:solidFill>
              <a:latin typeface="Arial"/>
              <a:ea typeface="Arial"/>
              <a:cs typeface="Arial"/>
              <a:sym typeface="Arial"/>
            </a:endParaRPr>
          </a:p>
        </p:txBody>
      </p:sp>
      <p:sp>
        <p:nvSpPr>
          <p:cNvPr id="294" name="Google Shape;294;p22"/>
          <p:cNvSpPr txBox="1"/>
          <p:nvPr/>
        </p:nvSpPr>
        <p:spPr>
          <a:xfrm>
            <a:off x="5944861" y="1131255"/>
            <a:ext cx="1586213" cy="35876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165" u="none" cap="none" strike="noStrike">
                <a:solidFill>
                  <a:srgbClr val="3F3F3F"/>
                </a:solidFill>
                <a:latin typeface="Trebuchet MS"/>
                <a:ea typeface="Trebuchet MS"/>
                <a:cs typeface="Trebuchet MS"/>
                <a:sym typeface="Trebuchet MS"/>
              </a:rPr>
              <a:t>AWARDS AND RECOGNITION</a:t>
            </a:r>
            <a:endParaRPr/>
          </a:p>
          <a:p>
            <a:pPr indent="0" lvl="0" marL="0" marR="0" rtl="0" algn="l">
              <a:lnSpc>
                <a:spcPct val="100000"/>
              </a:lnSpc>
              <a:spcBef>
                <a:spcPts val="0"/>
              </a:spcBef>
              <a:spcAft>
                <a:spcPts val="0"/>
              </a:spcAft>
              <a:buNone/>
            </a:pPr>
            <a:r>
              <a:t/>
            </a:r>
            <a:endParaRPr b="1" i="0" sz="1018" u="none" cap="none" strike="noStrike">
              <a:solidFill>
                <a:srgbClr val="3F3F3F"/>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1" i="0" sz="1018" u="none" cap="none" strike="noStrike">
              <a:solidFill>
                <a:srgbClr val="3F3F3F"/>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1" i="0" sz="1018" u="none" cap="none" strike="noStrike">
              <a:solidFill>
                <a:srgbClr val="3F3F3F"/>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1" i="0" sz="1018" u="none" cap="none" strike="noStrike">
              <a:solidFill>
                <a:srgbClr val="3F3F3F"/>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1" i="0" sz="1018" u="none" cap="none" strike="noStrike">
              <a:solidFill>
                <a:srgbClr val="3F3F3F"/>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1" i="0" sz="1018" u="none" cap="none" strike="noStrike">
              <a:solidFill>
                <a:srgbClr val="3F3F3F"/>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rPr b="0" i="0" lang="en-US" sz="1018" u="none" cap="none" strike="noStrike">
                <a:solidFill>
                  <a:srgbClr val="3F3F3F"/>
                </a:solidFill>
                <a:latin typeface="Trebuchet MS"/>
                <a:ea typeface="Trebuchet MS"/>
                <a:cs typeface="Trebuchet MS"/>
                <a:sym typeface="Trebuchet MS"/>
              </a:rPr>
              <a:t>2013 Chicago Innovation Award, Collaboration Category</a:t>
            </a:r>
            <a:endParaRPr/>
          </a:p>
          <a:p>
            <a:pPr indent="0" lvl="0" marL="0" marR="0" rtl="0" algn="l">
              <a:lnSpc>
                <a:spcPct val="100000"/>
              </a:lnSpc>
              <a:spcBef>
                <a:spcPts val="0"/>
              </a:spcBef>
              <a:spcAft>
                <a:spcPts val="0"/>
              </a:spcAft>
              <a:buNone/>
            </a:pPr>
            <a:r>
              <a:t/>
            </a:r>
            <a:endParaRPr b="1" i="0" sz="1018" u="none" cap="none" strike="noStrike">
              <a:solidFill>
                <a:srgbClr val="3F3F3F"/>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1" i="0" sz="1018" u="none" cap="none" strike="noStrike">
              <a:solidFill>
                <a:srgbClr val="3F3F3F"/>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1" i="0" sz="1018" u="none" cap="none" strike="noStrike">
              <a:solidFill>
                <a:srgbClr val="3F3F3F"/>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0" i="0" sz="1018" u="none" cap="none" strike="noStrike">
              <a:solidFill>
                <a:srgbClr val="3F3F3F"/>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rPr b="0" i="0" lang="en-US" sz="1018" u="none" cap="none" strike="noStrike">
                <a:solidFill>
                  <a:srgbClr val="3F3F3F"/>
                </a:solidFill>
                <a:latin typeface="Trebuchet MS"/>
                <a:ea typeface="Trebuchet MS"/>
                <a:cs typeface="Trebuchet MS"/>
                <a:sym typeface="Trebuchet MS"/>
              </a:rPr>
              <a:t>2013 Boeing Game Changer Award</a:t>
            </a:r>
            <a:endParaRPr/>
          </a:p>
          <a:p>
            <a:pPr indent="0" lvl="0" marL="0" marR="0" rtl="0" algn="l">
              <a:lnSpc>
                <a:spcPct val="100000"/>
              </a:lnSpc>
              <a:spcBef>
                <a:spcPts val="0"/>
              </a:spcBef>
              <a:spcAft>
                <a:spcPts val="0"/>
              </a:spcAft>
              <a:buNone/>
            </a:pPr>
            <a:r>
              <a:t/>
            </a:r>
            <a:endParaRPr b="0" i="0" sz="1018" u="none" cap="none" strike="noStrike">
              <a:solidFill>
                <a:srgbClr val="3F3F3F"/>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0" i="0" sz="1018" u="none" cap="none" strike="noStrike">
              <a:solidFill>
                <a:srgbClr val="3F3F3F"/>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rPr b="0" i="0" lang="en-US" sz="1018" u="none" cap="none" strike="noStrike">
                <a:solidFill>
                  <a:srgbClr val="3F3F3F"/>
                </a:solidFill>
                <a:latin typeface="Trebuchet MS"/>
                <a:ea typeface="Trebuchet MS"/>
                <a:cs typeface="Trebuchet MS"/>
                <a:sym typeface="Trebuchet MS"/>
              </a:rPr>
              <a:t>Frequent presenter at local, state and national conferences</a:t>
            </a:r>
            <a:endParaRPr/>
          </a:p>
        </p:txBody>
      </p:sp>
      <p:grpSp>
        <p:nvGrpSpPr>
          <p:cNvPr id="295" name="Google Shape;295;p22"/>
          <p:cNvGrpSpPr/>
          <p:nvPr/>
        </p:nvGrpSpPr>
        <p:grpSpPr>
          <a:xfrm>
            <a:off x="1639467" y="2362529"/>
            <a:ext cx="2147716" cy="476079"/>
            <a:chOff x="-2046389" y="2597728"/>
            <a:chExt cx="2950398" cy="654007"/>
          </a:xfrm>
        </p:grpSpPr>
        <p:pic>
          <p:nvPicPr>
            <p:cNvPr id="296" name="Google Shape;296;p22"/>
            <p:cNvPicPr preferRelativeResize="0"/>
            <p:nvPr/>
          </p:nvPicPr>
          <p:blipFill rotWithShape="1">
            <a:blip r:embed="rId3">
              <a:alphaModFix/>
            </a:blip>
            <a:srcRect b="0" l="0" r="0" t="0"/>
            <a:stretch/>
          </p:blipFill>
          <p:spPr>
            <a:xfrm>
              <a:off x="-2046389" y="2597728"/>
              <a:ext cx="654007" cy="654007"/>
            </a:xfrm>
            <a:prstGeom prst="rect">
              <a:avLst/>
            </a:prstGeom>
            <a:noFill/>
            <a:ln>
              <a:noFill/>
            </a:ln>
          </p:spPr>
        </p:pic>
        <p:sp>
          <p:nvSpPr>
            <p:cNvPr id="297" name="Google Shape;297;p22"/>
            <p:cNvSpPr txBox="1"/>
            <p:nvPr/>
          </p:nvSpPr>
          <p:spPr>
            <a:xfrm>
              <a:off x="-1392381" y="2757042"/>
              <a:ext cx="2296390" cy="40377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310" u="none" cap="none" strike="noStrike">
                  <a:solidFill>
                    <a:srgbClr val="404040"/>
                  </a:solidFill>
                  <a:latin typeface="Trebuchet MS"/>
                  <a:ea typeface="Trebuchet MS"/>
                  <a:cs typeface="Trebuchet MS"/>
                  <a:sym typeface="Trebuchet MS"/>
                </a:rPr>
                <a:t>Data and Research</a:t>
              </a:r>
              <a:endParaRPr b="0" i="0" sz="1310" u="none" cap="none" strike="noStrike">
                <a:solidFill>
                  <a:srgbClr val="404040"/>
                </a:solidFill>
                <a:latin typeface="Arial"/>
                <a:ea typeface="Arial"/>
                <a:cs typeface="Arial"/>
                <a:sym typeface="Arial"/>
              </a:endParaRPr>
            </a:p>
          </p:txBody>
        </p:sp>
      </p:grpSp>
      <p:grpSp>
        <p:nvGrpSpPr>
          <p:cNvPr id="298" name="Google Shape;298;p22"/>
          <p:cNvGrpSpPr/>
          <p:nvPr/>
        </p:nvGrpSpPr>
        <p:grpSpPr>
          <a:xfrm>
            <a:off x="1631727" y="3578632"/>
            <a:ext cx="3230117" cy="479253"/>
            <a:chOff x="-2119435" y="3730337"/>
            <a:chExt cx="4437332" cy="658368"/>
          </a:xfrm>
        </p:grpSpPr>
        <p:pic>
          <p:nvPicPr>
            <p:cNvPr id="299" name="Google Shape;299;p22"/>
            <p:cNvPicPr preferRelativeResize="0"/>
            <p:nvPr/>
          </p:nvPicPr>
          <p:blipFill rotWithShape="1">
            <a:blip r:embed="rId4">
              <a:alphaModFix/>
            </a:blip>
            <a:srcRect b="0" l="0" r="0" t="0"/>
            <a:stretch/>
          </p:blipFill>
          <p:spPr>
            <a:xfrm>
              <a:off x="-2119435" y="3730337"/>
              <a:ext cx="658368" cy="658368"/>
            </a:xfrm>
            <a:prstGeom prst="rect">
              <a:avLst/>
            </a:prstGeom>
            <a:noFill/>
            <a:ln>
              <a:noFill/>
            </a:ln>
          </p:spPr>
        </p:pic>
        <p:sp>
          <p:nvSpPr>
            <p:cNvPr id="300" name="Google Shape;300;p22"/>
            <p:cNvSpPr txBox="1"/>
            <p:nvPr/>
          </p:nvSpPr>
          <p:spPr>
            <a:xfrm>
              <a:off x="-1461069" y="3866093"/>
              <a:ext cx="3778966" cy="4037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310" u="none" cap="none" strike="noStrike">
                  <a:solidFill>
                    <a:srgbClr val="404040"/>
                  </a:solidFill>
                  <a:latin typeface="Trebuchet MS"/>
                  <a:ea typeface="Trebuchet MS"/>
                  <a:cs typeface="Trebuchet MS"/>
                  <a:sym typeface="Trebuchet MS"/>
                </a:rPr>
                <a:t>Advocacy and Systems Building</a:t>
              </a:r>
              <a:endParaRPr b="0" i="0" sz="1310" u="none" cap="none" strike="noStrike">
                <a:solidFill>
                  <a:srgbClr val="404040"/>
                </a:solidFill>
                <a:latin typeface="Arial"/>
                <a:ea typeface="Arial"/>
                <a:cs typeface="Arial"/>
                <a:sym typeface="Arial"/>
              </a:endParaRPr>
            </a:p>
          </p:txBody>
        </p:sp>
      </p:grpSp>
      <p:grpSp>
        <p:nvGrpSpPr>
          <p:cNvPr id="301" name="Google Shape;301;p22"/>
          <p:cNvGrpSpPr/>
          <p:nvPr/>
        </p:nvGrpSpPr>
        <p:grpSpPr>
          <a:xfrm>
            <a:off x="1631727" y="2970064"/>
            <a:ext cx="3671588" cy="499670"/>
            <a:chOff x="532836" y="3471209"/>
            <a:chExt cx="5043797" cy="686415"/>
          </a:xfrm>
        </p:grpSpPr>
        <p:pic>
          <p:nvPicPr>
            <p:cNvPr id="302" name="Google Shape;302;p22"/>
            <p:cNvPicPr preferRelativeResize="0"/>
            <p:nvPr/>
          </p:nvPicPr>
          <p:blipFill rotWithShape="1">
            <a:blip r:embed="rId5">
              <a:alphaModFix/>
            </a:blip>
            <a:srcRect b="0" l="0" r="0" t="0"/>
            <a:stretch/>
          </p:blipFill>
          <p:spPr>
            <a:xfrm>
              <a:off x="532836" y="3471209"/>
              <a:ext cx="658368" cy="658368"/>
            </a:xfrm>
            <a:prstGeom prst="rect">
              <a:avLst/>
            </a:prstGeom>
            <a:noFill/>
            <a:ln>
              <a:noFill/>
            </a:ln>
          </p:spPr>
        </p:pic>
        <p:sp>
          <p:nvSpPr>
            <p:cNvPr id="303" name="Google Shape;303;p22"/>
            <p:cNvSpPr txBox="1"/>
            <p:nvPr/>
          </p:nvSpPr>
          <p:spPr>
            <a:xfrm>
              <a:off x="1191204" y="3476909"/>
              <a:ext cx="4385429" cy="6807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310" u="none" cap="none" strike="noStrike">
                  <a:solidFill>
                    <a:srgbClr val="404040"/>
                  </a:solidFill>
                  <a:latin typeface="Trebuchet MS"/>
                  <a:ea typeface="Trebuchet MS"/>
                  <a:cs typeface="Trebuchet MS"/>
                  <a:sym typeface="Trebuchet MS"/>
                </a:rPr>
                <a:t>School Leadership and </a:t>
              </a:r>
              <a:endParaRPr/>
            </a:p>
            <a:p>
              <a:pPr indent="0" lvl="0" marL="0" marR="0" rtl="0" algn="l">
                <a:lnSpc>
                  <a:spcPct val="100000"/>
                </a:lnSpc>
                <a:spcBef>
                  <a:spcPts val="0"/>
                </a:spcBef>
                <a:spcAft>
                  <a:spcPts val="0"/>
                </a:spcAft>
                <a:buNone/>
              </a:pPr>
              <a:r>
                <a:rPr b="0" i="0" lang="en-US" sz="1310" u="none" cap="none" strike="noStrike">
                  <a:solidFill>
                    <a:srgbClr val="404040"/>
                  </a:solidFill>
                  <a:latin typeface="Trebuchet MS"/>
                  <a:ea typeface="Trebuchet MS"/>
                  <a:cs typeface="Trebuchet MS"/>
                  <a:sym typeface="Trebuchet MS"/>
                </a:rPr>
                <a:t>Professional Learning</a:t>
              </a:r>
              <a:endParaRPr b="0" i="0" sz="1310" u="none" cap="none" strike="noStrike">
                <a:solidFill>
                  <a:srgbClr val="404040"/>
                </a:solidFill>
                <a:latin typeface="Arial"/>
                <a:ea typeface="Arial"/>
                <a:cs typeface="Arial"/>
                <a:sym typeface="Arial"/>
              </a:endParaRPr>
            </a:p>
          </p:txBody>
        </p:sp>
      </p:grpSp>
      <p:grpSp>
        <p:nvGrpSpPr>
          <p:cNvPr id="304" name="Google Shape;304;p22"/>
          <p:cNvGrpSpPr/>
          <p:nvPr/>
        </p:nvGrpSpPr>
        <p:grpSpPr>
          <a:xfrm>
            <a:off x="1639467" y="4179464"/>
            <a:ext cx="3671588" cy="479253"/>
            <a:chOff x="543469" y="4888053"/>
            <a:chExt cx="5043797" cy="658368"/>
          </a:xfrm>
        </p:grpSpPr>
        <p:pic>
          <p:nvPicPr>
            <p:cNvPr id="305" name="Google Shape;305;p22"/>
            <p:cNvPicPr preferRelativeResize="0"/>
            <p:nvPr/>
          </p:nvPicPr>
          <p:blipFill rotWithShape="1">
            <a:blip r:embed="rId6">
              <a:alphaModFix/>
            </a:blip>
            <a:srcRect b="0" l="0" r="0" t="0"/>
            <a:stretch/>
          </p:blipFill>
          <p:spPr>
            <a:xfrm>
              <a:off x="543469" y="4888053"/>
              <a:ext cx="658368" cy="658368"/>
            </a:xfrm>
            <a:prstGeom prst="rect">
              <a:avLst/>
            </a:prstGeom>
            <a:noFill/>
            <a:ln>
              <a:noFill/>
            </a:ln>
          </p:spPr>
        </p:pic>
        <p:sp>
          <p:nvSpPr>
            <p:cNvPr id="306" name="Google Shape;306;p22"/>
            <p:cNvSpPr txBox="1"/>
            <p:nvPr/>
          </p:nvSpPr>
          <p:spPr>
            <a:xfrm>
              <a:off x="1201837" y="5020244"/>
              <a:ext cx="4385429" cy="4037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310" u="none" cap="none" strike="noStrike">
                  <a:solidFill>
                    <a:srgbClr val="404040"/>
                  </a:solidFill>
                  <a:latin typeface="Trebuchet MS"/>
                  <a:ea typeface="Trebuchet MS"/>
                  <a:cs typeface="Trebuchet MS"/>
                  <a:sym typeface="Trebuchet MS"/>
                </a:rPr>
                <a:t>Direct Grantmaking</a:t>
              </a:r>
              <a:endParaRPr b="0" i="0" sz="1310" u="none" cap="none" strike="noStrike">
                <a:solidFill>
                  <a:srgbClr val="404040"/>
                </a:solidFill>
                <a:latin typeface="Arial"/>
                <a:ea typeface="Arial"/>
                <a:cs typeface="Arial"/>
                <a:sym typeface="Arial"/>
              </a:endParaRPr>
            </a:p>
          </p:txBody>
        </p:sp>
      </p:grpSp>
      <p:pic>
        <p:nvPicPr>
          <p:cNvPr id="307" name="Google Shape;307;p22"/>
          <p:cNvPicPr preferRelativeResize="0"/>
          <p:nvPr/>
        </p:nvPicPr>
        <p:blipFill rotWithShape="1">
          <a:blip r:embed="rId7">
            <a:alphaModFix/>
          </a:blip>
          <a:srcRect b="14984" l="20447" r="20812" t="9041"/>
          <a:stretch/>
        </p:blipFill>
        <p:spPr>
          <a:xfrm>
            <a:off x="6122768" y="1608025"/>
            <a:ext cx="1043829" cy="758559"/>
          </a:xfrm>
          <a:prstGeom prst="rect">
            <a:avLst/>
          </a:prstGeom>
          <a:noFill/>
          <a:ln>
            <a:noFill/>
          </a:ln>
        </p:spPr>
      </p:pic>
      <p:pic>
        <p:nvPicPr>
          <p:cNvPr id="308" name="Google Shape;308;p22"/>
          <p:cNvPicPr preferRelativeResize="0"/>
          <p:nvPr/>
        </p:nvPicPr>
        <p:blipFill rotWithShape="1">
          <a:blip r:embed="rId8">
            <a:alphaModFix/>
          </a:blip>
          <a:srcRect b="23570" l="0" r="0" t="37629"/>
          <a:stretch/>
        </p:blipFill>
        <p:spPr>
          <a:xfrm>
            <a:off x="5944861" y="3147448"/>
            <a:ext cx="1142276" cy="331978"/>
          </a:xfrm>
          <a:prstGeom prst="rect">
            <a:avLst/>
          </a:prstGeom>
          <a:noFill/>
          <a:ln>
            <a:noFill/>
          </a:ln>
        </p:spPr>
      </p:pic>
      <p:sp>
        <p:nvSpPr>
          <p:cNvPr id="309" name="Google Shape;309;p22"/>
          <p:cNvSpPr txBox="1"/>
          <p:nvPr/>
        </p:nvSpPr>
        <p:spPr>
          <a:xfrm>
            <a:off x="2275872" y="138976"/>
            <a:ext cx="4906193" cy="607709"/>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360"/>
              </a:spcBef>
              <a:spcAft>
                <a:spcPts val="0"/>
              </a:spcAft>
              <a:buClr>
                <a:schemeClr val="dk1"/>
              </a:buClr>
              <a:buSzPts val="1800"/>
              <a:buFont typeface="Arial"/>
              <a:buChar char="•"/>
            </a:pPr>
            <a:r>
              <a:rPr b="1" i="0" lang="en-US" sz="2383" u="none" cap="none" strike="noStrike">
                <a:solidFill>
                  <a:srgbClr val="1D407B"/>
                </a:solidFill>
                <a:latin typeface="Calibri"/>
                <a:ea typeface="Calibri"/>
                <a:cs typeface="Calibri"/>
                <a:sym typeface="Calibri"/>
              </a:rPr>
              <a:t>artlook</a:t>
            </a:r>
            <a:r>
              <a:rPr b="0" i="0" lang="en-US" sz="2383" u="none" cap="none" strike="noStrike">
                <a:solidFill>
                  <a:srgbClr val="1D407B"/>
                </a:solidFill>
                <a:latin typeface="Calibri"/>
                <a:ea typeface="Calibri"/>
                <a:cs typeface="Calibri"/>
                <a:sym typeface="Calibri"/>
              </a:rPr>
              <a:t>® </a:t>
            </a:r>
            <a:r>
              <a:rPr b="1" i="0" lang="en-US" sz="2383" u="none" cap="none" strike="noStrike">
                <a:solidFill>
                  <a:srgbClr val="1D407B"/>
                </a:solidFill>
                <a:latin typeface="Trebuchet MS"/>
                <a:ea typeface="Trebuchet MS"/>
                <a:cs typeface="Trebuchet MS"/>
                <a:sym typeface="Trebuchet MS"/>
              </a:rPr>
              <a:t>Outcomes</a:t>
            </a:r>
            <a:endParaRPr b="1" i="0" sz="2118" u="none" cap="none" strike="noStrike">
              <a:solidFill>
                <a:schemeClr val="dk2"/>
              </a:solidFill>
              <a:latin typeface="Trebuchet MS"/>
              <a:ea typeface="Trebuchet MS"/>
              <a:cs typeface="Trebuchet MS"/>
              <a:sym typeface="Trebuchet MS"/>
            </a:endParaRPr>
          </a:p>
        </p:txBody>
      </p:sp>
      <p:sp>
        <p:nvSpPr>
          <p:cNvPr id="310" name="Google Shape;310;p22"/>
          <p:cNvSpPr/>
          <p:nvPr/>
        </p:nvSpPr>
        <p:spPr>
          <a:xfrm>
            <a:off x="699" y="235700"/>
            <a:ext cx="9144000" cy="568800"/>
          </a:xfrm>
          <a:prstGeom prst="rect">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22"/>
          <p:cNvSpPr txBox="1"/>
          <p:nvPr/>
        </p:nvSpPr>
        <p:spPr>
          <a:xfrm>
            <a:off x="17700" y="180602"/>
            <a:ext cx="9132300" cy="56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1" lang="en-US" sz="3000" u="none" cap="none" strike="noStrike">
                <a:solidFill>
                  <a:srgbClr val="FFFFFF"/>
                </a:solidFill>
                <a:latin typeface="Calibri"/>
                <a:ea typeface="Calibri"/>
                <a:cs typeface="Calibri"/>
                <a:sym typeface="Calibri"/>
              </a:rPr>
              <a:t>a</a:t>
            </a:r>
            <a:r>
              <a:rPr b="1" i="1" lang="en-US" sz="3000" u="none" cap="none" strike="noStrike">
                <a:solidFill>
                  <a:schemeClr val="lt1"/>
                </a:solidFill>
                <a:latin typeface="Calibri"/>
                <a:ea typeface="Calibri"/>
                <a:cs typeface="Calibri"/>
                <a:sym typeface="Calibri"/>
              </a:rPr>
              <a:t>rtlook</a:t>
            </a:r>
            <a:r>
              <a:rPr b="0" i="1" lang="en-US" sz="3200" u="none" cap="none" strike="noStrike">
                <a:solidFill>
                  <a:schemeClr val="lt1"/>
                </a:solidFill>
                <a:latin typeface="Calibri"/>
                <a:ea typeface="Calibri"/>
                <a:cs typeface="Calibri"/>
                <a:sym typeface="Calibri"/>
              </a:rPr>
              <a:t>®</a:t>
            </a:r>
            <a:r>
              <a:rPr b="1" i="1" lang="en-US" sz="3000" u="none" cap="none" strike="noStrike">
                <a:solidFill>
                  <a:schemeClr val="lt1"/>
                </a:solidFill>
                <a:latin typeface="Calibri"/>
                <a:ea typeface="Calibri"/>
                <a:cs typeface="Calibri"/>
                <a:sym typeface="Calibri"/>
              </a:rPr>
              <a:t> </a:t>
            </a:r>
            <a:r>
              <a:rPr b="1" i="0" lang="en-US" sz="3000" u="none" cap="none" strike="noStrike">
                <a:solidFill>
                  <a:schemeClr val="lt1"/>
                </a:solidFill>
                <a:latin typeface="Calibri"/>
                <a:ea typeface="Calibri"/>
                <a:cs typeface="Calibri"/>
                <a:sym typeface="Calibri"/>
              </a:rPr>
              <a:t>Technology Partner: Ingenuity</a:t>
            </a:r>
            <a:endParaRPr b="1" i="0" sz="3000" u="none" cap="none" strike="noStrike">
              <a:solidFill>
                <a:srgbClr val="FFFFFF"/>
              </a:solidFill>
              <a:latin typeface="Calibri"/>
              <a:ea typeface="Calibri"/>
              <a:cs typeface="Calibri"/>
              <a:sym typeface="Calibri"/>
            </a:endParaRPr>
          </a:p>
        </p:txBody>
      </p:sp>
      <p:pic>
        <p:nvPicPr>
          <p:cNvPr id="312" name="Google Shape;312;p22"/>
          <p:cNvPicPr preferRelativeResize="0"/>
          <p:nvPr/>
        </p:nvPicPr>
        <p:blipFill rotWithShape="1">
          <a:blip r:embed="rId9">
            <a:alphaModFix/>
          </a:blip>
          <a:srcRect b="0" l="0" r="0" t="0"/>
          <a:stretch/>
        </p:blipFill>
        <p:spPr>
          <a:xfrm>
            <a:off x="152400" y="4721275"/>
            <a:ext cx="1108470" cy="269825"/>
          </a:xfrm>
          <a:prstGeom prst="rect">
            <a:avLst/>
          </a:prstGeom>
          <a:noFill/>
          <a:ln>
            <a:noFill/>
          </a:ln>
        </p:spPr>
      </p:pic>
      <p:pic>
        <p:nvPicPr>
          <p:cNvPr id="313" name="Google Shape;313;p22"/>
          <p:cNvPicPr preferRelativeResize="0"/>
          <p:nvPr/>
        </p:nvPicPr>
        <p:blipFill rotWithShape="1">
          <a:blip r:embed="rId10">
            <a:alphaModFix/>
          </a:blip>
          <a:srcRect b="0" l="0" r="0" t="0"/>
          <a:stretch/>
        </p:blipFill>
        <p:spPr>
          <a:xfrm>
            <a:off x="7763050" y="4377527"/>
            <a:ext cx="1319325" cy="671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23"/>
          <p:cNvSpPr txBox="1"/>
          <p:nvPr>
            <p:ph type="title"/>
          </p:nvPr>
        </p:nvSpPr>
        <p:spPr>
          <a:xfrm>
            <a:off x="1604813" y="571863"/>
            <a:ext cx="5990665" cy="2112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en-US">
                <a:solidFill>
                  <a:srgbClr val="002060"/>
                </a:solidFill>
              </a:rPr>
              <a:t>Appendix:</a:t>
            </a:r>
            <a:br>
              <a:rPr lang="en-US">
                <a:solidFill>
                  <a:srgbClr val="002060"/>
                </a:solidFill>
              </a:rPr>
            </a:br>
            <a:br>
              <a:rPr lang="en-US">
                <a:solidFill>
                  <a:srgbClr val="002060"/>
                </a:solidFill>
              </a:rPr>
            </a:br>
            <a:r>
              <a:rPr lang="en-US">
                <a:solidFill>
                  <a:srgbClr val="002060"/>
                </a:solidFill>
              </a:rPr>
              <a:t>Chicago Implementation Outcomes</a:t>
            </a:r>
            <a:endParaRPr/>
          </a:p>
        </p:txBody>
      </p:sp>
      <p:pic>
        <p:nvPicPr>
          <p:cNvPr id="319" name="Google Shape;319;p23"/>
          <p:cNvPicPr preferRelativeResize="0"/>
          <p:nvPr/>
        </p:nvPicPr>
        <p:blipFill rotWithShape="1">
          <a:blip r:embed="rId3">
            <a:alphaModFix/>
          </a:blip>
          <a:srcRect b="0" l="0" r="0" t="0"/>
          <a:stretch/>
        </p:blipFill>
        <p:spPr>
          <a:xfrm>
            <a:off x="152400" y="4721275"/>
            <a:ext cx="1108470" cy="269825"/>
          </a:xfrm>
          <a:prstGeom prst="rect">
            <a:avLst/>
          </a:prstGeom>
          <a:noFill/>
          <a:ln>
            <a:noFill/>
          </a:ln>
        </p:spPr>
      </p:pic>
      <p:pic>
        <p:nvPicPr>
          <p:cNvPr id="320" name="Google Shape;320;p23"/>
          <p:cNvPicPr preferRelativeResize="0"/>
          <p:nvPr/>
        </p:nvPicPr>
        <p:blipFill rotWithShape="1">
          <a:blip r:embed="rId4">
            <a:alphaModFix/>
          </a:blip>
          <a:srcRect b="0" l="0" r="0" t="0"/>
          <a:stretch/>
        </p:blipFill>
        <p:spPr>
          <a:xfrm>
            <a:off x="7763050" y="4377527"/>
            <a:ext cx="1319325" cy="671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