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C8995AB-EF38-4629-BE50-7D19845E3ED1}">
  <a:tblStyle styleId="{AC8995AB-EF38-4629-BE50-7D19845E3ED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44" Type="http://schemas.openxmlformats.org/officeDocument/2006/relationships/slide" Target="slides/slide37.xml"/><Relationship Id="rId21" Type="http://schemas.openxmlformats.org/officeDocument/2006/relationships/slide" Target="slides/slide14.xml"/><Relationship Id="rId43" Type="http://schemas.openxmlformats.org/officeDocument/2006/relationships/slide" Target="slides/slide36.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5f25ae9dd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5f25ae9dd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5f25ae9dde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5f25ae9dde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5f25ae9dde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5f25ae9dde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5f25ae9dde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5f25ae9dde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709af5e4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709af5e4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658971b7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658971b7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5f1e2beba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5f1e2beba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5f1e2beba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5f1e2beba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5f25ae9dde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5f25ae9dde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5f25ae9dde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5f25ae9dde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5f25ae9dde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5f25ae9dde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5f25ae9dde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f25ae9dde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5f25ae9dde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5f25ae9dde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5f25ae9dde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5f25ae9dde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5f25ae9dde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5f25ae9dde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5f25ae9dde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5f25ae9dde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63bb1ceac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63bb1cea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75d912089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75d91208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75d912089d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75d912089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5f25ae9dde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5f25ae9dde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5f25ae9dde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5f25ae9dde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476aa9d66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476aa9d66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5f25ae9dde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5f25ae9dde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5f25ae9dde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5f25ae9dde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5f25ae9dde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5f25ae9dde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g5f25ae9dde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5f25ae9dde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g5f25ae9dde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5f25ae9dde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g5f25ae9dde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5f25ae9dde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g5f25ae9dde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5f25ae9dde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g5f25ae9dde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5f25ae9dde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g5f25ae9dde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5f25ae9dde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5f1e2beba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f1e2beba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5f1e2beba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f1e2beba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5f1e2beba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f1e2beba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5f1e2beba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5f1e2beba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5f1e2beba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5f1e2beba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5f25ae9dde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5f25ae9dde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4" name="Shape 54"/>
        <p:cNvGrpSpPr/>
        <p:nvPr/>
      </p:nvGrpSpPr>
      <p:grpSpPr>
        <a:xfrm>
          <a:off x="0" y="0"/>
          <a:ext cx="0" cy="0"/>
          <a:chOff x="0" y="0"/>
          <a:chExt cx="0" cy="0"/>
        </a:xfrm>
      </p:grpSpPr>
      <p:sp>
        <p:nvSpPr>
          <p:cNvPr id="55" name="Google Shape;55;p1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6" name="Google Shape;56;p14"/>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rtl="0" algn="l">
              <a:lnSpc>
                <a:spcPct val="115000"/>
              </a:lnSpc>
              <a:spcBef>
                <a:spcPts val="360"/>
              </a:spcBef>
              <a:spcAft>
                <a:spcPts val="0"/>
              </a:spcAft>
              <a:buClr>
                <a:schemeClr val="dk1"/>
              </a:buClr>
              <a:buSzPts val="1800"/>
              <a:buChar char="•"/>
              <a:defRPr/>
            </a:lvl1pPr>
            <a:lvl2pPr indent="-342900" lvl="1" marL="914400" rtl="0" algn="l">
              <a:lnSpc>
                <a:spcPct val="115000"/>
              </a:lnSpc>
              <a:spcBef>
                <a:spcPts val="360"/>
              </a:spcBef>
              <a:spcAft>
                <a:spcPts val="0"/>
              </a:spcAft>
              <a:buClr>
                <a:schemeClr val="dk1"/>
              </a:buClr>
              <a:buSzPts val="1800"/>
              <a:buChar char="–"/>
              <a:defRPr/>
            </a:lvl2pPr>
            <a:lvl3pPr indent="-342900" lvl="2" marL="1371600" rtl="0" algn="l">
              <a:lnSpc>
                <a:spcPct val="115000"/>
              </a:lnSpc>
              <a:spcBef>
                <a:spcPts val="360"/>
              </a:spcBef>
              <a:spcAft>
                <a:spcPts val="0"/>
              </a:spcAft>
              <a:buClr>
                <a:schemeClr val="dk1"/>
              </a:buClr>
              <a:buSzPts val="1800"/>
              <a:buChar char="•"/>
              <a:defRPr/>
            </a:lvl3pPr>
            <a:lvl4pPr indent="-342900" lvl="3" marL="1828800" rtl="0" algn="l">
              <a:lnSpc>
                <a:spcPct val="115000"/>
              </a:lnSpc>
              <a:spcBef>
                <a:spcPts val="360"/>
              </a:spcBef>
              <a:spcAft>
                <a:spcPts val="0"/>
              </a:spcAft>
              <a:buClr>
                <a:schemeClr val="dk1"/>
              </a:buClr>
              <a:buSzPts val="1800"/>
              <a:buChar char="–"/>
              <a:defRPr/>
            </a:lvl4pPr>
            <a:lvl5pPr indent="-342900" lvl="4" marL="2286000" rtl="0" algn="l">
              <a:lnSpc>
                <a:spcPct val="115000"/>
              </a:lnSpc>
              <a:spcBef>
                <a:spcPts val="360"/>
              </a:spcBef>
              <a:spcAft>
                <a:spcPts val="0"/>
              </a:spcAft>
              <a:buClr>
                <a:schemeClr val="dk1"/>
              </a:buClr>
              <a:buSzPts val="1800"/>
              <a:buChar char="»"/>
              <a:defRPr/>
            </a:lvl5pPr>
            <a:lvl6pPr indent="-342900" lvl="5" marL="2743200" rtl="0" algn="l">
              <a:lnSpc>
                <a:spcPct val="115000"/>
              </a:lnSpc>
              <a:spcBef>
                <a:spcPts val="360"/>
              </a:spcBef>
              <a:spcAft>
                <a:spcPts val="0"/>
              </a:spcAft>
              <a:buClr>
                <a:schemeClr val="dk1"/>
              </a:buClr>
              <a:buSzPts val="1800"/>
              <a:buChar char="•"/>
              <a:defRPr/>
            </a:lvl6pPr>
            <a:lvl7pPr indent="-342900" lvl="6" marL="3200400" rtl="0" algn="l">
              <a:lnSpc>
                <a:spcPct val="115000"/>
              </a:lnSpc>
              <a:spcBef>
                <a:spcPts val="360"/>
              </a:spcBef>
              <a:spcAft>
                <a:spcPts val="0"/>
              </a:spcAft>
              <a:buClr>
                <a:schemeClr val="dk1"/>
              </a:buClr>
              <a:buSzPts val="1800"/>
              <a:buChar char="•"/>
              <a:defRPr/>
            </a:lvl7pPr>
            <a:lvl8pPr indent="-342900" lvl="7" marL="3657600" rtl="0" algn="l">
              <a:lnSpc>
                <a:spcPct val="115000"/>
              </a:lnSpc>
              <a:spcBef>
                <a:spcPts val="360"/>
              </a:spcBef>
              <a:spcAft>
                <a:spcPts val="0"/>
              </a:spcAft>
              <a:buClr>
                <a:schemeClr val="dk1"/>
              </a:buClr>
              <a:buSzPts val="1800"/>
              <a:buChar char="•"/>
              <a:defRPr/>
            </a:lvl8pPr>
            <a:lvl9pPr indent="-342900" lvl="8" marL="4114800" rtl="0" algn="l">
              <a:lnSpc>
                <a:spcPct val="115000"/>
              </a:lnSpc>
              <a:spcBef>
                <a:spcPts val="360"/>
              </a:spcBef>
              <a:spcAft>
                <a:spcPts val="0"/>
              </a:spcAft>
              <a:buClr>
                <a:schemeClr val="dk1"/>
              </a:buClr>
              <a:buSzPts val="1800"/>
              <a:buChar char="•"/>
              <a:defRPr/>
            </a:lvl9pPr>
          </a:lstStyle>
          <a:p/>
        </p:txBody>
      </p:sp>
      <p:sp>
        <p:nvSpPr>
          <p:cNvPr id="57" name="Google Shape;57;p1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 name="Google Shape;58;p1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9" name="Google Shape;59;p1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0" name="Shape 60"/>
        <p:cNvGrpSpPr/>
        <p:nvPr/>
      </p:nvGrpSpPr>
      <p:grpSpPr>
        <a:xfrm>
          <a:off x="0" y="0"/>
          <a:ext cx="0" cy="0"/>
          <a:chOff x="0" y="0"/>
          <a:chExt cx="0" cy="0"/>
        </a:xfrm>
      </p:grpSpPr>
      <p:sp>
        <p:nvSpPr>
          <p:cNvPr id="61" name="Google Shape;61;p1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62" name="Google Shape;62;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3" name="Shape 63"/>
        <p:cNvGrpSpPr/>
        <p:nvPr/>
      </p:nvGrpSpPr>
      <p:grpSpPr>
        <a:xfrm>
          <a:off x="0" y="0"/>
          <a:ext cx="0" cy="0"/>
          <a:chOff x="0" y="0"/>
          <a:chExt cx="0" cy="0"/>
        </a:xfrm>
      </p:grpSpPr>
      <p:sp>
        <p:nvSpPr>
          <p:cNvPr id="64" name="Google Shape;6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5" name="Shape 65"/>
        <p:cNvGrpSpPr/>
        <p:nvPr/>
      </p:nvGrpSpPr>
      <p:grpSpPr>
        <a:xfrm>
          <a:off x="0" y="0"/>
          <a:ext cx="0" cy="0"/>
          <a:chOff x="0" y="0"/>
          <a:chExt cx="0" cy="0"/>
        </a:xfrm>
      </p:grpSpPr>
      <p:sp>
        <p:nvSpPr>
          <p:cNvPr id="66" name="Google Shape;66;p1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40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67" name="Google Shape;67;p1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8" name="Google Shape;6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9" name="Shape 69"/>
        <p:cNvGrpSpPr/>
        <p:nvPr/>
      </p:nvGrpSpPr>
      <p:grpSpPr>
        <a:xfrm>
          <a:off x="0" y="0"/>
          <a:ext cx="0" cy="0"/>
          <a:chOff x="0" y="0"/>
          <a:chExt cx="0" cy="0"/>
        </a:xfrm>
      </p:grpSpPr>
      <p:sp>
        <p:nvSpPr>
          <p:cNvPr id="70" name="Google Shape;70;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1" name="Google Shape;71;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72" name="Google Shape;7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Rest of the slides">
  <p:cSld name="2_Rest of the slides">
    <p:spTree>
      <p:nvGrpSpPr>
        <p:cNvPr id="73" name="Shape 73"/>
        <p:cNvGrpSpPr/>
        <p:nvPr/>
      </p:nvGrpSpPr>
      <p:grpSpPr>
        <a:xfrm>
          <a:off x="0" y="0"/>
          <a:ext cx="0" cy="0"/>
          <a:chOff x="0" y="0"/>
          <a:chExt cx="0" cy="0"/>
        </a:xfrm>
      </p:grpSpPr>
      <p:sp>
        <p:nvSpPr>
          <p:cNvPr id="74" name="Google Shape;74;p19"/>
          <p:cNvSpPr txBox="1"/>
          <p:nvPr>
            <p:ph type="title"/>
          </p:nvPr>
        </p:nvSpPr>
        <p:spPr>
          <a:xfrm>
            <a:off x="365126" y="190501"/>
            <a:ext cx="8413800" cy="3324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3520"/>
              <a:buFont typeface="Calibri"/>
              <a:buNone/>
              <a:defRPr b="1" i="0" sz="233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Arial"/>
              <a:buNone/>
              <a:defRPr b="0" i="0" sz="1191"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191"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191"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191"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191"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191"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191"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191"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75" name="Shape 75"/>
        <p:cNvGrpSpPr/>
        <p:nvPr/>
      </p:nvGrpSpPr>
      <p:grpSpPr>
        <a:xfrm>
          <a:off x="0" y="0"/>
          <a:ext cx="0" cy="0"/>
          <a:chOff x="0" y="0"/>
          <a:chExt cx="0" cy="0"/>
        </a:xfrm>
      </p:grpSpPr>
      <p:sp>
        <p:nvSpPr>
          <p:cNvPr id="76" name="Google Shape;76;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7" name="Google Shape;77;p2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78" name="Google Shape;78;p2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79" name="Google Shape;7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0" name="Shape 80"/>
        <p:cNvGrpSpPr/>
        <p:nvPr/>
      </p:nvGrpSpPr>
      <p:grpSpPr>
        <a:xfrm>
          <a:off x="0" y="0"/>
          <a:ext cx="0" cy="0"/>
          <a:chOff x="0" y="0"/>
          <a:chExt cx="0" cy="0"/>
        </a:xfrm>
      </p:grpSpPr>
      <p:sp>
        <p:nvSpPr>
          <p:cNvPr id="81" name="Google Shape;81;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82" name="Google Shape;82;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83" name="Shape 83"/>
        <p:cNvGrpSpPr/>
        <p:nvPr/>
      </p:nvGrpSpPr>
      <p:grpSpPr>
        <a:xfrm>
          <a:off x="0" y="0"/>
          <a:ext cx="0" cy="0"/>
          <a:chOff x="0" y="0"/>
          <a:chExt cx="0" cy="0"/>
        </a:xfrm>
      </p:grpSpPr>
      <p:sp>
        <p:nvSpPr>
          <p:cNvPr id="84" name="Google Shape;84;p2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85" name="Google Shape;85;p2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86" name="Google Shape;86;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87" name="Shape 87"/>
        <p:cNvGrpSpPr/>
        <p:nvPr/>
      </p:nvGrpSpPr>
      <p:grpSpPr>
        <a:xfrm>
          <a:off x="0" y="0"/>
          <a:ext cx="0" cy="0"/>
          <a:chOff x="0" y="0"/>
          <a:chExt cx="0" cy="0"/>
        </a:xfrm>
      </p:grpSpPr>
      <p:sp>
        <p:nvSpPr>
          <p:cNvPr id="88" name="Google Shape;88;p2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89" name="Google Shape;8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0" name="Shape 90"/>
        <p:cNvGrpSpPr/>
        <p:nvPr/>
      </p:nvGrpSpPr>
      <p:grpSpPr>
        <a:xfrm>
          <a:off x="0" y="0"/>
          <a:ext cx="0" cy="0"/>
          <a:chOff x="0" y="0"/>
          <a:chExt cx="0" cy="0"/>
        </a:xfrm>
      </p:grpSpPr>
      <p:sp>
        <p:nvSpPr>
          <p:cNvPr id="91" name="Google Shape;91;p2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93" name="Google Shape;93;p2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4" name="Google Shape;94;p2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95" name="Google Shape;95;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6" name="Shape 96"/>
        <p:cNvGrpSpPr/>
        <p:nvPr/>
      </p:nvGrpSpPr>
      <p:grpSpPr>
        <a:xfrm>
          <a:off x="0" y="0"/>
          <a:ext cx="0" cy="0"/>
          <a:chOff x="0" y="0"/>
          <a:chExt cx="0" cy="0"/>
        </a:xfrm>
      </p:grpSpPr>
      <p:sp>
        <p:nvSpPr>
          <p:cNvPr id="97" name="Google Shape;97;p2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SzPts val="1800"/>
              <a:buNone/>
              <a:defRPr/>
            </a:lvl1pPr>
          </a:lstStyle>
          <a:p/>
        </p:txBody>
      </p:sp>
      <p:sp>
        <p:nvSpPr>
          <p:cNvPr id="98" name="Google Shape;9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9" name="Shape 99"/>
        <p:cNvGrpSpPr/>
        <p:nvPr/>
      </p:nvGrpSpPr>
      <p:grpSpPr>
        <a:xfrm>
          <a:off x="0" y="0"/>
          <a:ext cx="0" cy="0"/>
          <a:chOff x="0" y="0"/>
          <a:chExt cx="0" cy="0"/>
        </a:xfrm>
      </p:grpSpPr>
      <p:sp>
        <p:nvSpPr>
          <p:cNvPr id="100" name="Google Shape;100;p2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101" name="Google Shape;101;p2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
        <p:nvSpPr>
          <p:cNvPr id="102" name="Google Shape;102;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7.png"/><Relationship Id="rId7" Type="http://schemas.openxmlformats.org/officeDocument/2006/relationships/image" Target="../media/image4.png"/><Relationship Id="rId8"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s://drive.google.com/file/d/1yBvIuPdY72AYQ0ZjYJJPqd-hfDL7L8Dc/view?usp=sharing" TargetMode="Externa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5.png"/><Relationship Id="rId4" Type="http://schemas.openxmlformats.org/officeDocument/2006/relationships/image" Target="../media/image18.jpg"/><Relationship Id="rId5"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hyperlink" Target="https://docs.google.com/document/d/1GEFd91MtuYlHtofENdkvXrt3f4ACFhh35G_GgFPuhTg/edit?usp=sharing" TargetMode="Externa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hyperlink" Target="http://bit.ly/artlookAdminDocumentation"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5.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6.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6.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0" Type="http://schemas.openxmlformats.org/officeDocument/2006/relationships/hyperlink" Target="https://www.ingenuity-inc.org/anygivenchild-toolkit" TargetMode="External"/><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5.png"/><Relationship Id="rId4" Type="http://schemas.openxmlformats.org/officeDocument/2006/relationships/hyperlink" Target="https://www.ingenuity-inc.org/filebin/artlook_Implementation_Timeline_Worksheet.docx" TargetMode="External"/><Relationship Id="rId9" Type="http://schemas.openxmlformats.org/officeDocument/2006/relationships/hyperlink" Target="https://www.ingenuity-inc.org/www.ingenuity-inc.org/anygivenchild-toolkit-overviews" TargetMode="External"/><Relationship Id="rId5" Type="http://schemas.openxmlformats.org/officeDocument/2006/relationships/hyperlink" Target="https://ingenuity-dataviz.shinyapps.io/CreativeCPS-SY2019/" TargetMode="External"/><Relationship Id="rId6" Type="http://schemas.openxmlformats.org/officeDocument/2006/relationships/hyperlink" Target="https://www.ingenuity-inc.org/filebin/Artlook__AGC_Toolkit/Chicago_Survey_Communications_Plan.pdf" TargetMode="External"/><Relationship Id="rId7" Type="http://schemas.openxmlformats.org/officeDocument/2006/relationships/hyperlink" Target="https://www.ingenuity-inc.org/www.ingenuity-inc.org/anygivenchild-toolkit-templates" TargetMode="External"/><Relationship Id="rId8" Type="http://schemas.openxmlformats.org/officeDocument/2006/relationships/hyperlink" Target="https://www.ingenuity-inc.org/www.ingenuity-inc.org/anygivenchild-toolkit-overview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7"/>
          <p:cNvSpPr txBox="1"/>
          <p:nvPr/>
        </p:nvSpPr>
        <p:spPr>
          <a:xfrm>
            <a:off x="0" y="4277675"/>
            <a:ext cx="7493100" cy="70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3000">
                <a:solidFill>
                  <a:srgbClr val="1D407B"/>
                </a:solidFill>
                <a:latin typeface="Calibri"/>
                <a:ea typeface="Calibri"/>
                <a:cs typeface="Calibri"/>
                <a:sym typeface="Calibri"/>
              </a:rPr>
              <a:t>artlook</a:t>
            </a:r>
            <a:r>
              <a:rPr b="1" lang="en" sz="3000">
                <a:solidFill>
                  <a:srgbClr val="1D407B"/>
                </a:solidFill>
                <a:latin typeface="Calibri"/>
                <a:ea typeface="Calibri"/>
                <a:cs typeface="Calibri"/>
                <a:sym typeface="Calibri"/>
              </a:rPr>
              <a:t> Admin Documentation</a:t>
            </a:r>
            <a:endParaRPr b="1" sz="3000">
              <a:solidFill>
                <a:srgbClr val="1D407B"/>
              </a:solidFill>
              <a:latin typeface="Calibri"/>
              <a:ea typeface="Calibri"/>
              <a:cs typeface="Calibri"/>
              <a:sym typeface="Calibri"/>
            </a:endParaRPr>
          </a:p>
        </p:txBody>
      </p:sp>
      <p:pic>
        <p:nvPicPr>
          <p:cNvPr id="108" name="Google Shape;108;p27"/>
          <p:cNvPicPr preferRelativeResize="0"/>
          <p:nvPr/>
        </p:nvPicPr>
        <p:blipFill rotWithShape="1">
          <a:blip r:embed="rId3">
            <a:alphaModFix/>
          </a:blip>
          <a:srcRect b="15116" l="0" r="0" t="16079"/>
          <a:stretch/>
        </p:blipFill>
        <p:spPr>
          <a:xfrm>
            <a:off x="0" y="0"/>
            <a:ext cx="9143999" cy="4187700"/>
          </a:xfrm>
          <a:prstGeom prst="rect">
            <a:avLst/>
          </a:prstGeom>
          <a:noFill/>
          <a:ln>
            <a:noFill/>
          </a:ln>
        </p:spPr>
      </p:pic>
      <p:pic>
        <p:nvPicPr>
          <p:cNvPr id="109" name="Google Shape;109;p27"/>
          <p:cNvPicPr preferRelativeResize="0"/>
          <p:nvPr/>
        </p:nvPicPr>
        <p:blipFill>
          <a:blip r:embed="rId4">
            <a:alphaModFix/>
          </a:blip>
          <a:stretch>
            <a:fillRect/>
          </a:stretch>
        </p:blipFill>
        <p:spPr>
          <a:xfrm>
            <a:off x="182566" y="80966"/>
            <a:ext cx="2019600" cy="534180"/>
          </a:xfrm>
          <a:prstGeom prst="rect">
            <a:avLst/>
          </a:prstGeom>
          <a:noFill/>
          <a:ln>
            <a:noFill/>
          </a:ln>
        </p:spPr>
      </p:pic>
      <p:sp>
        <p:nvSpPr>
          <p:cNvPr id="110" name="Google Shape;110;p27"/>
          <p:cNvSpPr txBox="1"/>
          <p:nvPr/>
        </p:nvSpPr>
        <p:spPr>
          <a:xfrm>
            <a:off x="6932975" y="4708625"/>
            <a:ext cx="2097900" cy="346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i="1" lang="en">
                <a:solidFill>
                  <a:srgbClr val="1D407B"/>
                </a:solidFill>
              </a:rPr>
              <a:t>Updated 11/4//2019</a:t>
            </a:r>
            <a:endParaRPr i="1">
              <a:solidFill>
                <a:srgbClr val="1D407B"/>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36"/>
          <p:cNvSpPr txBox="1"/>
          <p:nvPr/>
        </p:nvSpPr>
        <p:spPr>
          <a:xfrm>
            <a:off x="112250" y="135425"/>
            <a:ext cx="7547700" cy="6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3000">
                <a:solidFill>
                  <a:srgbClr val="1D407B"/>
                </a:solidFill>
                <a:latin typeface="Calibri"/>
                <a:ea typeface="Calibri"/>
                <a:cs typeface="Calibri"/>
                <a:sym typeface="Calibri"/>
              </a:rPr>
              <a:t>artlook</a:t>
            </a:r>
            <a:r>
              <a:rPr lang="en" sz="3000">
                <a:solidFill>
                  <a:srgbClr val="1D407B"/>
                </a:solidFill>
                <a:latin typeface="Calibri"/>
                <a:ea typeface="Calibri"/>
                <a:cs typeface="Calibri"/>
                <a:sym typeface="Calibri"/>
              </a:rPr>
              <a:t>: Admin’s Perspective</a:t>
            </a:r>
            <a:endParaRPr sz="3000">
              <a:solidFill>
                <a:srgbClr val="1D407B"/>
              </a:solidFill>
              <a:latin typeface="Calibri"/>
              <a:ea typeface="Calibri"/>
              <a:cs typeface="Calibri"/>
              <a:sym typeface="Calibri"/>
            </a:endParaRPr>
          </a:p>
        </p:txBody>
      </p:sp>
      <p:sp>
        <p:nvSpPr>
          <p:cNvPr id="183" name="Google Shape;183;p36"/>
          <p:cNvSpPr txBox="1"/>
          <p:nvPr/>
        </p:nvSpPr>
        <p:spPr>
          <a:xfrm>
            <a:off x="180450" y="1246725"/>
            <a:ext cx="8783100" cy="32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1D407B"/>
                </a:solidFill>
                <a:latin typeface="Calibri"/>
                <a:ea typeface="Calibri"/>
                <a:cs typeface="Calibri"/>
                <a:sym typeface="Calibri"/>
              </a:rPr>
              <a:t>Types of artlook admins</a:t>
            </a:r>
            <a:endParaRPr b="1" sz="2400">
              <a:solidFill>
                <a:srgbClr val="1D407B"/>
              </a:solidFill>
              <a:latin typeface="Calibri"/>
              <a:ea typeface="Calibri"/>
              <a:cs typeface="Calibri"/>
              <a:sym typeface="Calibri"/>
            </a:endParaRPr>
          </a:p>
          <a:p>
            <a:pPr indent="-368300" lvl="0" marL="457200" rtl="0" algn="l">
              <a:spcBef>
                <a:spcPts val="800"/>
              </a:spcBef>
              <a:spcAft>
                <a:spcPts val="0"/>
              </a:spcAft>
              <a:buClr>
                <a:srgbClr val="1D407B"/>
              </a:buClr>
              <a:buSzPts val="2200"/>
              <a:buFont typeface="Calibri"/>
              <a:buChar char="●"/>
            </a:pPr>
            <a:r>
              <a:rPr lang="en" sz="2200" u="sng">
                <a:solidFill>
                  <a:srgbClr val="1D407B"/>
                </a:solidFill>
                <a:latin typeface="Calibri"/>
                <a:ea typeface="Calibri"/>
                <a:cs typeface="Calibri"/>
                <a:sym typeface="Calibri"/>
              </a:rPr>
              <a:t>Super admins</a:t>
            </a:r>
            <a:r>
              <a:rPr lang="en" sz="2200">
                <a:solidFill>
                  <a:srgbClr val="1D407B"/>
                </a:solidFill>
                <a:latin typeface="Calibri"/>
                <a:ea typeface="Calibri"/>
                <a:cs typeface="Calibri"/>
                <a:sym typeface="Calibri"/>
              </a:rPr>
              <a:t>: admin users who have access to all data for all communities (i.e., Ingenuity) </a:t>
            </a:r>
            <a:endParaRPr sz="2200">
              <a:solidFill>
                <a:srgbClr val="1D407B"/>
              </a:solidFill>
              <a:latin typeface="Calibri"/>
              <a:ea typeface="Calibri"/>
              <a:cs typeface="Calibri"/>
              <a:sym typeface="Calibri"/>
            </a:endParaRPr>
          </a:p>
          <a:p>
            <a:pPr indent="-368300" lvl="0" marL="457200" rtl="0" algn="l">
              <a:spcBef>
                <a:spcPts val="800"/>
              </a:spcBef>
              <a:spcAft>
                <a:spcPts val="0"/>
              </a:spcAft>
              <a:buClr>
                <a:srgbClr val="1D407B"/>
              </a:buClr>
              <a:buSzPts val="2200"/>
              <a:buFont typeface="Calibri"/>
              <a:buChar char="●"/>
            </a:pPr>
            <a:r>
              <a:rPr lang="en" sz="2200" u="sng">
                <a:solidFill>
                  <a:srgbClr val="1D407B"/>
                </a:solidFill>
                <a:latin typeface="Calibri"/>
                <a:ea typeface="Calibri"/>
                <a:cs typeface="Calibri"/>
                <a:sym typeface="Calibri"/>
              </a:rPr>
              <a:t>Community admins</a:t>
            </a:r>
            <a:r>
              <a:rPr lang="en" sz="2200">
                <a:solidFill>
                  <a:srgbClr val="1D407B"/>
                </a:solidFill>
                <a:latin typeface="Calibri"/>
                <a:ea typeface="Calibri"/>
                <a:cs typeface="Calibri"/>
                <a:sym typeface="Calibri"/>
              </a:rPr>
              <a:t>: admin users who have access to all data within a given community</a:t>
            </a:r>
            <a:endParaRPr sz="2200">
              <a:solidFill>
                <a:srgbClr val="1D407B"/>
              </a:solidFill>
              <a:latin typeface="Calibri"/>
              <a:ea typeface="Calibri"/>
              <a:cs typeface="Calibri"/>
              <a:sym typeface="Calibri"/>
            </a:endParaRPr>
          </a:p>
          <a:p>
            <a:pPr indent="-368300" lvl="0" marL="457200" rtl="0" algn="l">
              <a:spcBef>
                <a:spcPts val="800"/>
              </a:spcBef>
              <a:spcAft>
                <a:spcPts val="800"/>
              </a:spcAft>
              <a:buClr>
                <a:srgbClr val="1D407B"/>
              </a:buClr>
              <a:buSzPts val="2200"/>
              <a:buFont typeface="Calibri"/>
              <a:buChar char="●"/>
            </a:pPr>
            <a:r>
              <a:rPr lang="en" sz="2200" u="sng">
                <a:solidFill>
                  <a:srgbClr val="1D407B"/>
                </a:solidFill>
                <a:latin typeface="Calibri"/>
                <a:ea typeface="Calibri"/>
                <a:cs typeface="Calibri"/>
                <a:sym typeface="Calibri"/>
              </a:rPr>
              <a:t>District admins</a:t>
            </a:r>
            <a:r>
              <a:rPr lang="en" sz="2200">
                <a:solidFill>
                  <a:srgbClr val="1D407B"/>
                </a:solidFill>
                <a:latin typeface="Calibri"/>
                <a:ea typeface="Calibri"/>
                <a:cs typeface="Calibri"/>
                <a:sym typeface="Calibri"/>
              </a:rPr>
              <a:t>: admin users who have access to data for a specific school district within a community</a:t>
            </a:r>
            <a:endParaRPr sz="2200">
              <a:solidFill>
                <a:srgbClr val="1D407B"/>
              </a:solidFill>
              <a:latin typeface="Calibri"/>
              <a:ea typeface="Calibri"/>
              <a:cs typeface="Calibri"/>
              <a:sym typeface="Calibri"/>
            </a:endParaRPr>
          </a:p>
        </p:txBody>
      </p:sp>
      <p:pic>
        <p:nvPicPr>
          <p:cNvPr id="184" name="Google Shape;184;p36"/>
          <p:cNvPicPr preferRelativeResize="0"/>
          <p:nvPr/>
        </p:nvPicPr>
        <p:blipFill>
          <a:blip r:embed="rId3">
            <a:alphaModFix/>
          </a:blip>
          <a:stretch>
            <a:fillRect/>
          </a:stretch>
        </p:blipFill>
        <p:spPr>
          <a:xfrm>
            <a:off x="7150802" y="202975"/>
            <a:ext cx="1831800" cy="494500"/>
          </a:xfrm>
          <a:prstGeom prst="rect">
            <a:avLst/>
          </a:prstGeom>
          <a:noFill/>
          <a:ln>
            <a:noFill/>
          </a:ln>
        </p:spPr>
      </p:pic>
      <p:cxnSp>
        <p:nvCxnSpPr>
          <p:cNvPr id="185" name="Google Shape;185;p36"/>
          <p:cNvCxnSpPr/>
          <p:nvPr/>
        </p:nvCxnSpPr>
        <p:spPr>
          <a:xfrm>
            <a:off x="207825" y="873425"/>
            <a:ext cx="5248500" cy="12300"/>
          </a:xfrm>
          <a:prstGeom prst="straightConnector1">
            <a:avLst/>
          </a:prstGeom>
          <a:noFill/>
          <a:ln cap="flat" cmpd="sng" w="19050">
            <a:solidFill>
              <a:srgbClr val="0097A7"/>
            </a:solidFill>
            <a:prstDash val="lgDash"/>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pic>
        <p:nvPicPr>
          <p:cNvPr id="190" name="Google Shape;190;p37"/>
          <p:cNvPicPr preferRelativeResize="0"/>
          <p:nvPr/>
        </p:nvPicPr>
        <p:blipFill>
          <a:blip r:embed="rId3">
            <a:alphaModFix/>
          </a:blip>
          <a:stretch>
            <a:fillRect/>
          </a:stretch>
        </p:blipFill>
        <p:spPr>
          <a:xfrm>
            <a:off x="0" y="0"/>
            <a:ext cx="9144000" cy="5143505"/>
          </a:xfrm>
          <a:prstGeom prst="rect">
            <a:avLst/>
          </a:prstGeom>
          <a:noFill/>
          <a:ln>
            <a:noFill/>
          </a:ln>
        </p:spPr>
      </p:pic>
      <p:pic>
        <p:nvPicPr>
          <p:cNvPr id="191" name="Google Shape;191;p37"/>
          <p:cNvPicPr preferRelativeResize="0"/>
          <p:nvPr/>
        </p:nvPicPr>
        <p:blipFill>
          <a:blip r:embed="rId4">
            <a:alphaModFix/>
          </a:blip>
          <a:stretch>
            <a:fillRect/>
          </a:stretch>
        </p:blipFill>
        <p:spPr>
          <a:xfrm>
            <a:off x="7005841" y="4508291"/>
            <a:ext cx="2019600" cy="534180"/>
          </a:xfrm>
          <a:prstGeom prst="rect">
            <a:avLst/>
          </a:prstGeom>
          <a:noFill/>
          <a:ln>
            <a:noFill/>
          </a:ln>
        </p:spPr>
      </p:pic>
      <p:sp>
        <p:nvSpPr>
          <p:cNvPr id="192" name="Google Shape;192;p37"/>
          <p:cNvSpPr txBox="1"/>
          <p:nvPr/>
        </p:nvSpPr>
        <p:spPr>
          <a:xfrm>
            <a:off x="210325" y="1383850"/>
            <a:ext cx="6006000" cy="75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lt1"/>
                </a:solidFill>
                <a:latin typeface="Calibri"/>
                <a:ea typeface="Calibri"/>
                <a:cs typeface="Calibri"/>
                <a:sym typeface="Calibri"/>
              </a:rPr>
              <a:t>artlook Admin Documentation</a:t>
            </a:r>
            <a:endParaRPr b="1" sz="3600">
              <a:solidFill>
                <a:schemeClr val="lt1"/>
              </a:solidFill>
              <a:latin typeface="Calibri"/>
              <a:ea typeface="Calibri"/>
              <a:cs typeface="Calibri"/>
              <a:sym typeface="Calibri"/>
            </a:endParaRPr>
          </a:p>
        </p:txBody>
      </p:sp>
      <p:cxnSp>
        <p:nvCxnSpPr>
          <p:cNvPr id="193" name="Google Shape;193;p37"/>
          <p:cNvCxnSpPr/>
          <p:nvPr/>
        </p:nvCxnSpPr>
        <p:spPr>
          <a:xfrm>
            <a:off x="170425" y="2754600"/>
            <a:ext cx="6085800" cy="3900"/>
          </a:xfrm>
          <a:prstGeom prst="straightConnector1">
            <a:avLst/>
          </a:prstGeom>
          <a:noFill/>
          <a:ln cap="flat" cmpd="sng" w="19050">
            <a:solidFill>
              <a:srgbClr val="F0C33B"/>
            </a:solidFill>
            <a:prstDash val="lgDash"/>
            <a:round/>
            <a:headEnd len="med" w="med" type="none"/>
            <a:tailEnd len="med" w="med" type="none"/>
          </a:ln>
        </p:spPr>
      </p:cxnSp>
      <p:sp>
        <p:nvSpPr>
          <p:cNvPr id="194" name="Google Shape;194;p37"/>
          <p:cNvSpPr txBox="1"/>
          <p:nvPr/>
        </p:nvSpPr>
        <p:spPr>
          <a:xfrm>
            <a:off x="170425" y="1956425"/>
            <a:ext cx="3545100" cy="6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1"/>
                </a:solidFill>
                <a:latin typeface="Calibri"/>
                <a:ea typeface="Calibri"/>
                <a:cs typeface="Calibri"/>
                <a:sym typeface="Calibri"/>
              </a:rPr>
              <a:t>II. Admin</a:t>
            </a:r>
            <a:r>
              <a:rPr lang="en" sz="3000">
                <a:solidFill>
                  <a:schemeClr val="lt1"/>
                </a:solidFill>
                <a:latin typeface="Calibri"/>
                <a:ea typeface="Calibri"/>
                <a:cs typeface="Calibri"/>
                <a:sym typeface="Calibri"/>
              </a:rPr>
              <a:t> Perspective</a:t>
            </a:r>
            <a:endParaRPr sz="30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8"/>
          <p:cNvSpPr txBox="1"/>
          <p:nvPr/>
        </p:nvSpPr>
        <p:spPr>
          <a:xfrm>
            <a:off x="112250" y="135425"/>
            <a:ext cx="7547700" cy="6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3000">
                <a:solidFill>
                  <a:srgbClr val="1D407B"/>
                </a:solidFill>
                <a:latin typeface="Calibri"/>
                <a:ea typeface="Calibri"/>
                <a:cs typeface="Calibri"/>
                <a:sym typeface="Calibri"/>
              </a:rPr>
              <a:t>artlook</a:t>
            </a:r>
            <a:r>
              <a:rPr lang="en" sz="3000">
                <a:solidFill>
                  <a:srgbClr val="1D407B"/>
                </a:solidFill>
                <a:latin typeface="Calibri"/>
                <a:ea typeface="Calibri"/>
                <a:cs typeface="Calibri"/>
                <a:sym typeface="Calibri"/>
              </a:rPr>
              <a:t>: Admin’s Perspective</a:t>
            </a:r>
            <a:endParaRPr sz="3000">
              <a:solidFill>
                <a:srgbClr val="1D407B"/>
              </a:solidFill>
              <a:latin typeface="Calibri"/>
              <a:ea typeface="Calibri"/>
              <a:cs typeface="Calibri"/>
              <a:sym typeface="Calibri"/>
            </a:endParaRPr>
          </a:p>
        </p:txBody>
      </p:sp>
      <p:pic>
        <p:nvPicPr>
          <p:cNvPr id="200" name="Google Shape;200;p38"/>
          <p:cNvPicPr preferRelativeResize="0"/>
          <p:nvPr/>
        </p:nvPicPr>
        <p:blipFill>
          <a:blip r:embed="rId3">
            <a:alphaModFix/>
          </a:blip>
          <a:stretch>
            <a:fillRect/>
          </a:stretch>
        </p:blipFill>
        <p:spPr>
          <a:xfrm>
            <a:off x="7150802" y="202975"/>
            <a:ext cx="1831800" cy="494500"/>
          </a:xfrm>
          <a:prstGeom prst="rect">
            <a:avLst/>
          </a:prstGeom>
          <a:noFill/>
          <a:ln>
            <a:noFill/>
          </a:ln>
        </p:spPr>
      </p:pic>
      <p:cxnSp>
        <p:nvCxnSpPr>
          <p:cNvPr id="201" name="Google Shape;201;p38"/>
          <p:cNvCxnSpPr/>
          <p:nvPr/>
        </p:nvCxnSpPr>
        <p:spPr>
          <a:xfrm>
            <a:off x="207825" y="873425"/>
            <a:ext cx="5248500" cy="12300"/>
          </a:xfrm>
          <a:prstGeom prst="straightConnector1">
            <a:avLst/>
          </a:prstGeom>
          <a:noFill/>
          <a:ln cap="flat" cmpd="sng" w="19050">
            <a:solidFill>
              <a:srgbClr val="0097A7"/>
            </a:solidFill>
            <a:prstDash val="lgDash"/>
            <a:round/>
            <a:headEnd len="med" w="med" type="none"/>
            <a:tailEnd len="med" w="med" type="none"/>
          </a:ln>
        </p:spPr>
      </p:cxnSp>
      <p:sp>
        <p:nvSpPr>
          <p:cNvPr id="202" name="Google Shape;202;p38"/>
          <p:cNvSpPr txBox="1"/>
          <p:nvPr/>
        </p:nvSpPr>
        <p:spPr>
          <a:xfrm>
            <a:off x="104250" y="1151675"/>
            <a:ext cx="9144000" cy="33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1D407B"/>
                </a:solidFill>
                <a:latin typeface="Calibri"/>
                <a:ea typeface="Calibri"/>
                <a:cs typeface="Calibri"/>
                <a:sym typeface="Calibri"/>
              </a:rPr>
              <a:t>Setting up your community admin account for the first time</a:t>
            </a:r>
            <a:endParaRPr b="1" sz="2400">
              <a:solidFill>
                <a:srgbClr val="1D407B"/>
              </a:solidFill>
              <a:latin typeface="Calibri"/>
              <a:ea typeface="Calibri"/>
              <a:cs typeface="Calibri"/>
              <a:sym typeface="Calibri"/>
            </a:endParaRPr>
          </a:p>
          <a:p>
            <a:pPr indent="0" lvl="0" marL="0" rtl="0" algn="l">
              <a:spcBef>
                <a:spcPts val="0"/>
              </a:spcBef>
              <a:spcAft>
                <a:spcPts val="0"/>
              </a:spcAft>
              <a:buNone/>
            </a:pPr>
            <a:r>
              <a:t/>
            </a:r>
            <a:endParaRPr b="1" sz="1000">
              <a:solidFill>
                <a:srgbClr val="1D407B"/>
              </a:solidFill>
              <a:latin typeface="Calibri"/>
              <a:ea typeface="Calibri"/>
              <a:cs typeface="Calibri"/>
              <a:sym typeface="Calibri"/>
            </a:endParaRPr>
          </a:p>
          <a:p>
            <a:pPr indent="-368300" lvl="0" marL="457200" rtl="0" algn="l">
              <a:spcBef>
                <a:spcPts val="0"/>
              </a:spcBef>
              <a:spcAft>
                <a:spcPts val="0"/>
              </a:spcAft>
              <a:buClr>
                <a:srgbClr val="1D407B"/>
              </a:buClr>
              <a:buSzPts val="2200"/>
              <a:buFont typeface="Calibri"/>
              <a:buChar char="●"/>
            </a:pPr>
            <a:r>
              <a:rPr lang="en" sz="2200">
                <a:solidFill>
                  <a:srgbClr val="1D407B"/>
                </a:solidFill>
                <a:latin typeface="Calibri"/>
                <a:ea typeface="Calibri"/>
                <a:cs typeface="Calibri"/>
                <a:sym typeface="Calibri"/>
              </a:rPr>
              <a:t>Ingenuity creates your admin user profile in the artlook</a:t>
            </a:r>
            <a:endParaRPr sz="2200">
              <a:solidFill>
                <a:srgbClr val="1D407B"/>
              </a:solidFill>
              <a:latin typeface="Calibri"/>
              <a:ea typeface="Calibri"/>
              <a:cs typeface="Calibri"/>
              <a:sym typeface="Calibri"/>
            </a:endParaRPr>
          </a:p>
          <a:p>
            <a:pPr indent="-368300" lvl="0" marL="457200" rtl="0" algn="l">
              <a:spcBef>
                <a:spcPts val="600"/>
              </a:spcBef>
              <a:spcAft>
                <a:spcPts val="0"/>
              </a:spcAft>
              <a:buClr>
                <a:srgbClr val="1D407B"/>
              </a:buClr>
              <a:buSzPts val="2200"/>
              <a:buFont typeface="Calibri"/>
              <a:buChar char="●"/>
            </a:pPr>
            <a:r>
              <a:rPr lang="en" sz="2200">
                <a:solidFill>
                  <a:srgbClr val="1D407B"/>
                </a:solidFill>
                <a:latin typeface="Calibri"/>
                <a:ea typeface="Calibri"/>
                <a:cs typeface="Calibri"/>
                <a:sym typeface="Calibri"/>
              </a:rPr>
              <a:t>Navigate to your admin portal site: neworleans.artlookserver.com </a:t>
            </a:r>
            <a:endParaRPr sz="2200">
              <a:solidFill>
                <a:srgbClr val="1D407B"/>
              </a:solidFill>
              <a:latin typeface="Calibri"/>
              <a:ea typeface="Calibri"/>
              <a:cs typeface="Calibri"/>
              <a:sym typeface="Calibri"/>
            </a:endParaRPr>
          </a:p>
          <a:p>
            <a:pPr indent="-368300" lvl="0" marL="457200" rtl="0" algn="l">
              <a:spcBef>
                <a:spcPts val="600"/>
              </a:spcBef>
              <a:spcAft>
                <a:spcPts val="0"/>
              </a:spcAft>
              <a:buClr>
                <a:srgbClr val="1D407B"/>
              </a:buClr>
              <a:buSzPts val="2200"/>
              <a:buFont typeface="Calibri"/>
              <a:buChar char="●"/>
            </a:pPr>
            <a:r>
              <a:rPr lang="en" sz="2200">
                <a:solidFill>
                  <a:srgbClr val="1D407B"/>
                </a:solidFill>
                <a:latin typeface="Calibri"/>
                <a:ea typeface="Calibri"/>
                <a:cs typeface="Calibri"/>
                <a:sym typeface="Calibri"/>
              </a:rPr>
              <a:t>Click “Forgot Password?” on the home page</a:t>
            </a:r>
            <a:endParaRPr sz="2200">
              <a:solidFill>
                <a:srgbClr val="1D407B"/>
              </a:solidFill>
              <a:latin typeface="Calibri"/>
              <a:ea typeface="Calibri"/>
              <a:cs typeface="Calibri"/>
              <a:sym typeface="Calibri"/>
            </a:endParaRPr>
          </a:p>
          <a:p>
            <a:pPr indent="-368300" lvl="0" marL="457200" rtl="0" algn="l">
              <a:spcBef>
                <a:spcPts val="600"/>
              </a:spcBef>
              <a:spcAft>
                <a:spcPts val="0"/>
              </a:spcAft>
              <a:buClr>
                <a:srgbClr val="1D407B"/>
              </a:buClr>
              <a:buSzPts val="2200"/>
              <a:buFont typeface="Calibri"/>
              <a:buChar char="●"/>
            </a:pPr>
            <a:r>
              <a:rPr lang="en" sz="2200">
                <a:solidFill>
                  <a:srgbClr val="1D407B"/>
                </a:solidFill>
                <a:latin typeface="Calibri"/>
                <a:ea typeface="Calibri"/>
                <a:cs typeface="Calibri"/>
                <a:sym typeface="Calibri"/>
              </a:rPr>
              <a:t>Create a password for your admin account</a:t>
            </a:r>
            <a:endParaRPr sz="2200">
              <a:solidFill>
                <a:srgbClr val="1D407B"/>
              </a:solidFill>
              <a:latin typeface="Calibri"/>
              <a:ea typeface="Calibri"/>
              <a:cs typeface="Calibri"/>
              <a:sym typeface="Calibri"/>
            </a:endParaRPr>
          </a:p>
          <a:p>
            <a:pPr indent="-368300" lvl="0" marL="457200" rtl="0" algn="l">
              <a:spcBef>
                <a:spcPts val="600"/>
              </a:spcBef>
              <a:spcAft>
                <a:spcPts val="0"/>
              </a:spcAft>
              <a:buClr>
                <a:srgbClr val="1D407B"/>
              </a:buClr>
              <a:buSzPts val="2200"/>
              <a:buFont typeface="Calibri"/>
              <a:buChar char="●"/>
            </a:pPr>
            <a:r>
              <a:rPr lang="en" sz="2200">
                <a:solidFill>
                  <a:srgbClr val="1D407B"/>
                </a:solidFill>
                <a:latin typeface="Calibri"/>
                <a:ea typeface="Calibri"/>
                <a:cs typeface="Calibri"/>
                <a:sym typeface="Calibri"/>
              </a:rPr>
              <a:t>Return to the admin portal home page and sign in</a:t>
            </a:r>
            <a:endParaRPr sz="2200">
              <a:solidFill>
                <a:srgbClr val="1D407B"/>
              </a:solidFill>
              <a:latin typeface="Calibri"/>
              <a:ea typeface="Calibri"/>
              <a:cs typeface="Calibri"/>
              <a:sym typeface="Calibri"/>
            </a:endParaRPr>
          </a:p>
          <a:p>
            <a:pPr indent="0" lvl="0" marL="0" rtl="0" algn="l">
              <a:spcBef>
                <a:spcPts val="600"/>
              </a:spcBef>
              <a:spcAft>
                <a:spcPts val="0"/>
              </a:spcAft>
              <a:buNone/>
            </a:pPr>
            <a:r>
              <a:t/>
            </a:r>
            <a:endParaRPr sz="2000">
              <a:solidFill>
                <a:srgbClr val="1D407B"/>
              </a:solidFill>
              <a:latin typeface="Calibri"/>
              <a:ea typeface="Calibri"/>
              <a:cs typeface="Calibri"/>
              <a:sym typeface="Calibri"/>
            </a:endParaRPr>
          </a:p>
          <a:p>
            <a:pPr indent="0" lvl="0" marL="0" rtl="0" algn="l">
              <a:spcBef>
                <a:spcPts val="0"/>
              </a:spcBef>
              <a:spcAft>
                <a:spcPts val="0"/>
              </a:spcAft>
              <a:buNone/>
            </a:pPr>
            <a:r>
              <a:t/>
            </a:r>
            <a:endParaRPr sz="2000">
              <a:solidFill>
                <a:srgbClr val="1D407B"/>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9"/>
          <p:cNvSpPr txBox="1"/>
          <p:nvPr/>
        </p:nvSpPr>
        <p:spPr>
          <a:xfrm>
            <a:off x="112250" y="135425"/>
            <a:ext cx="7547700" cy="6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3000">
                <a:solidFill>
                  <a:srgbClr val="1D407B"/>
                </a:solidFill>
                <a:latin typeface="Calibri"/>
                <a:ea typeface="Calibri"/>
                <a:cs typeface="Calibri"/>
                <a:sym typeface="Calibri"/>
              </a:rPr>
              <a:t>artlook</a:t>
            </a:r>
            <a:r>
              <a:rPr lang="en" sz="3000">
                <a:solidFill>
                  <a:srgbClr val="1D407B"/>
                </a:solidFill>
                <a:latin typeface="Calibri"/>
                <a:ea typeface="Calibri"/>
                <a:cs typeface="Calibri"/>
                <a:sym typeface="Calibri"/>
              </a:rPr>
              <a:t>: Admin’s Perspective</a:t>
            </a:r>
            <a:endParaRPr sz="3000">
              <a:solidFill>
                <a:srgbClr val="1D407B"/>
              </a:solidFill>
              <a:latin typeface="Calibri"/>
              <a:ea typeface="Calibri"/>
              <a:cs typeface="Calibri"/>
              <a:sym typeface="Calibri"/>
            </a:endParaRPr>
          </a:p>
        </p:txBody>
      </p:sp>
      <p:pic>
        <p:nvPicPr>
          <p:cNvPr id="208" name="Google Shape;208;p39"/>
          <p:cNvPicPr preferRelativeResize="0"/>
          <p:nvPr/>
        </p:nvPicPr>
        <p:blipFill>
          <a:blip r:embed="rId3">
            <a:alphaModFix/>
          </a:blip>
          <a:stretch>
            <a:fillRect/>
          </a:stretch>
        </p:blipFill>
        <p:spPr>
          <a:xfrm>
            <a:off x="7150802" y="202975"/>
            <a:ext cx="1831800" cy="494500"/>
          </a:xfrm>
          <a:prstGeom prst="rect">
            <a:avLst/>
          </a:prstGeom>
          <a:noFill/>
          <a:ln>
            <a:noFill/>
          </a:ln>
        </p:spPr>
      </p:pic>
      <p:cxnSp>
        <p:nvCxnSpPr>
          <p:cNvPr id="209" name="Google Shape;209;p39"/>
          <p:cNvCxnSpPr/>
          <p:nvPr/>
        </p:nvCxnSpPr>
        <p:spPr>
          <a:xfrm>
            <a:off x="207825" y="873425"/>
            <a:ext cx="5248500" cy="12300"/>
          </a:xfrm>
          <a:prstGeom prst="straightConnector1">
            <a:avLst/>
          </a:prstGeom>
          <a:noFill/>
          <a:ln cap="flat" cmpd="sng" w="19050">
            <a:solidFill>
              <a:srgbClr val="0097A7"/>
            </a:solidFill>
            <a:prstDash val="lgDash"/>
            <a:round/>
            <a:headEnd len="med" w="med" type="none"/>
            <a:tailEnd len="med" w="med" type="none"/>
          </a:ln>
        </p:spPr>
      </p:cxnSp>
      <p:sp>
        <p:nvSpPr>
          <p:cNvPr id="210" name="Google Shape;210;p39"/>
          <p:cNvSpPr txBox="1"/>
          <p:nvPr/>
        </p:nvSpPr>
        <p:spPr>
          <a:xfrm>
            <a:off x="104250" y="1075475"/>
            <a:ext cx="8643300" cy="39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1D407B"/>
                </a:solidFill>
                <a:latin typeface="Calibri"/>
                <a:ea typeface="Calibri"/>
                <a:cs typeface="Calibri"/>
                <a:sym typeface="Calibri"/>
              </a:rPr>
              <a:t>Setting up additional </a:t>
            </a:r>
            <a:r>
              <a:rPr b="1" lang="en" sz="2400" u="sng">
                <a:solidFill>
                  <a:srgbClr val="1D407B"/>
                </a:solidFill>
                <a:latin typeface="Calibri"/>
                <a:ea typeface="Calibri"/>
                <a:cs typeface="Calibri"/>
                <a:sym typeface="Calibri"/>
              </a:rPr>
              <a:t>community admin</a:t>
            </a:r>
            <a:r>
              <a:rPr b="1" lang="en" sz="2400">
                <a:solidFill>
                  <a:srgbClr val="1D407B"/>
                </a:solidFill>
                <a:latin typeface="Calibri"/>
                <a:ea typeface="Calibri"/>
                <a:cs typeface="Calibri"/>
                <a:sym typeface="Calibri"/>
              </a:rPr>
              <a:t> accounts</a:t>
            </a:r>
            <a:endParaRPr b="1" sz="1000">
              <a:solidFill>
                <a:srgbClr val="1D407B"/>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800">
                <a:solidFill>
                  <a:srgbClr val="1D407B"/>
                </a:solidFill>
                <a:latin typeface="Calibri"/>
                <a:ea typeface="Calibri"/>
                <a:cs typeface="Calibri"/>
                <a:sym typeface="Calibri"/>
              </a:rPr>
              <a:t>As a community admin, you can create additional community admin accounts.</a:t>
            </a:r>
            <a:endParaRPr b="1" sz="1000">
              <a:solidFill>
                <a:srgbClr val="1D407B"/>
              </a:solidFill>
              <a:latin typeface="Calibri"/>
              <a:ea typeface="Calibri"/>
              <a:cs typeface="Calibri"/>
              <a:sym typeface="Calibri"/>
            </a:endParaRPr>
          </a:p>
          <a:p>
            <a:pPr indent="0" lvl="0" marL="0" rtl="0" algn="l">
              <a:spcBef>
                <a:spcPts val="0"/>
              </a:spcBef>
              <a:spcAft>
                <a:spcPts val="0"/>
              </a:spcAft>
              <a:buNone/>
            </a:pPr>
            <a:r>
              <a:t/>
            </a:r>
            <a:endParaRPr b="1" sz="1000">
              <a:solidFill>
                <a:srgbClr val="1D407B"/>
              </a:solidFill>
              <a:latin typeface="Calibri"/>
              <a:ea typeface="Calibri"/>
              <a:cs typeface="Calibri"/>
              <a:sym typeface="Calibri"/>
            </a:endParaRPr>
          </a:p>
          <a:p>
            <a:pPr indent="0" lvl="0" marL="0" rtl="0" algn="l">
              <a:spcBef>
                <a:spcPts val="0"/>
              </a:spcBef>
              <a:spcAft>
                <a:spcPts val="0"/>
              </a:spcAft>
              <a:buNone/>
            </a:pPr>
            <a:r>
              <a:t/>
            </a:r>
            <a:endParaRPr b="1" sz="10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Log in to your community admin account</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Click on “Users” in the left-hand navigation bar</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Click on “New User” in the top right-hand corner</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In the New User form:</a:t>
            </a:r>
            <a:endParaRPr sz="1800">
              <a:solidFill>
                <a:srgbClr val="1D407B"/>
              </a:solidFill>
              <a:latin typeface="Calibri"/>
              <a:ea typeface="Calibri"/>
              <a:cs typeface="Calibri"/>
              <a:sym typeface="Calibri"/>
            </a:endParaRPr>
          </a:p>
          <a:p>
            <a:pPr indent="-342900" lvl="1" marL="9144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Enter the admin’s email address</a:t>
            </a:r>
            <a:endParaRPr sz="1800">
              <a:solidFill>
                <a:srgbClr val="1D407B"/>
              </a:solidFill>
              <a:latin typeface="Calibri"/>
              <a:ea typeface="Calibri"/>
              <a:cs typeface="Calibri"/>
              <a:sym typeface="Calibri"/>
            </a:endParaRPr>
          </a:p>
          <a:p>
            <a:pPr indent="-342900" lvl="1" marL="9144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In the “Role” dropdown, select “admin”</a:t>
            </a:r>
            <a:endParaRPr sz="1800">
              <a:solidFill>
                <a:srgbClr val="1D407B"/>
              </a:solidFill>
              <a:latin typeface="Calibri"/>
              <a:ea typeface="Calibri"/>
              <a:cs typeface="Calibri"/>
              <a:sym typeface="Calibri"/>
            </a:endParaRPr>
          </a:p>
          <a:p>
            <a:pPr indent="-342900" lvl="1" marL="9144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Check the “Create admin only” box</a:t>
            </a:r>
            <a:endParaRPr sz="1800">
              <a:solidFill>
                <a:srgbClr val="1D407B"/>
              </a:solidFill>
              <a:latin typeface="Calibri"/>
              <a:ea typeface="Calibri"/>
              <a:cs typeface="Calibri"/>
              <a:sym typeface="Calibri"/>
            </a:endParaRPr>
          </a:p>
          <a:p>
            <a:pPr indent="-342900" lvl="1" marL="9144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Click “Sign Up”</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The newly created admin can then go to your community’s admin portal page and use the “Forgot Password” functionality to set up their password and log in</a:t>
            </a:r>
            <a:endParaRPr sz="1800">
              <a:solidFill>
                <a:srgbClr val="1D407B"/>
              </a:solidFill>
              <a:latin typeface="Calibri"/>
              <a:ea typeface="Calibri"/>
              <a:cs typeface="Calibri"/>
              <a:sym typeface="Calibri"/>
            </a:endParaRPr>
          </a:p>
          <a:p>
            <a:pPr indent="0" lvl="0" marL="0" rtl="0" algn="l">
              <a:spcBef>
                <a:spcPts val="0"/>
              </a:spcBef>
              <a:spcAft>
                <a:spcPts val="0"/>
              </a:spcAft>
              <a:buNone/>
            </a:pPr>
            <a:r>
              <a:t/>
            </a:r>
            <a:endParaRPr b="1" sz="1000">
              <a:solidFill>
                <a:srgbClr val="1D407B"/>
              </a:solidFill>
              <a:latin typeface="Calibri"/>
              <a:ea typeface="Calibri"/>
              <a:cs typeface="Calibri"/>
              <a:sym typeface="Calibri"/>
            </a:endParaRPr>
          </a:p>
          <a:p>
            <a:pPr indent="0" lvl="0" marL="0" rtl="0" algn="l">
              <a:spcBef>
                <a:spcPts val="0"/>
              </a:spcBef>
              <a:spcAft>
                <a:spcPts val="0"/>
              </a:spcAft>
              <a:buNone/>
            </a:pPr>
            <a:r>
              <a:t/>
            </a:r>
            <a:endParaRPr sz="2000">
              <a:solidFill>
                <a:srgbClr val="1D407B"/>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40"/>
          <p:cNvSpPr txBox="1"/>
          <p:nvPr/>
        </p:nvSpPr>
        <p:spPr>
          <a:xfrm>
            <a:off x="112250" y="135425"/>
            <a:ext cx="7547700" cy="6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3000">
                <a:solidFill>
                  <a:srgbClr val="1D407B"/>
                </a:solidFill>
                <a:latin typeface="Calibri"/>
                <a:ea typeface="Calibri"/>
                <a:cs typeface="Calibri"/>
                <a:sym typeface="Calibri"/>
              </a:rPr>
              <a:t>artlook</a:t>
            </a:r>
            <a:r>
              <a:rPr lang="en" sz="3000">
                <a:solidFill>
                  <a:srgbClr val="1D407B"/>
                </a:solidFill>
                <a:latin typeface="Calibri"/>
                <a:ea typeface="Calibri"/>
                <a:cs typeface="Calibri"/>
                <a:sym typeface="Calibri"/>
              </a:rPr>
              <a:t>: Admin’s Perspective</a:t>
            </a:r>
            <a:endParaRPr sz="3000">
              <a:solidFill>
                <a:srgbClr val="1D407B"/>
              </a:solidFill>
              <a:latin typeface="Calibri"/>
              <a:ea typeface="Calibri"/>
              <a:cs typeface="Calibri"/>
              <a:sym typeface="Calibri"/>
            </a:endParaRPr>
          </a:p>
        </p:txBody>
      </p:sp>
      <p:pic>
        <p:nvPicPr>
          <p:cNvPr id="216" name="Google Shape;216;p40"/>
          <p:cNvPicPr preferRelativeResize="0"/>
          <p:nvPr/>
        </p:nvPicPr>
        <p:blipFill>
          <a:blip r:embed="rId3">
            <a:alphaModFix/>
          </a:blip>
          <a:stretch>
            <a:fillRect/>
          </a:stretch>
        </p:blipFill>
        <p:spPr>
          <a:xfrm>
            <a:off x="7150802" y="202975"/>
            <a:ext cx="1831800" cy="494500"/>
          </a:xfrm>
          <a:prstGeom prst="rect">
            <a:avLst/>
          </a:prstGeom>
          <a:noFill/>
          <a:ln>
            <a:noFill/>
          </a:ln>
        </p:spPr>
      </p:pic>
      <p:cxnSp>
        <p:nvCxnSpPr>
          <p:cNvPr id="217" name="Google Shape;217;p40"/>
          <p:cNvCxnSpPr/>
          <p:nvPr/>
        </p:nvCxnSpPr>
        <p:spPr>
          <a:xfrm>
            <a:off x="207825" y="873425"/>
            <a:ext cx="5248500" cy="12300"/>
          </a:xfrm>
          <a:prstGeom prst="straightConnector1">
            <a:avLst/>
          </a:prstGeom>
          <a:noFill/>
          <a:ln cap="flat" cmpd="sng" w="19050">
            <a:solidFill>
              <a:srgbClr val="0097A7"/>
            </a:solidFill>
            <a:prstDash val="lgDash"/>
            <a:round/>
            <a:headEnd len="med" w="med" type="none"/>
            <a:tailEnd len="med" w="med" type="none"/>
          </a:ln>
        </p:spPr>
      </p:cxnSp>
      <p:sp>
        <p:nvSpPr>
          <p:cNvPr id="218" name="Google Shape;218;p40"/>
          <p:cNvSpPr txBox="1"/>
          <p:nvPr/>
        </p:nvSpPr>
        <p:spPr>
          <a:xfrm>
            <a:off x="104250" y="923075"/>
            <a:ext cx="8793000" cy="4144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000">
                <a:solidFill>
                  <a:srgbClr val="1D407B"/>
                </a:solidFill>
                <a:latin typeface="Calibri"/>
                <a:ea typeface="Calibri"/>
                <a:cs typeface="Calibri"/>
                <a:sym typeface="Calibri"/>
              </a:rPr>
              <a:t>Creating </a:t>
            </a:r>
            <a:r>
              <a:rPr b="1" lang="en" sz="2000" u="sng">
                <a:solidFill>
                  <a:srgbClr val="1D407B"/>
                </a:solidFill>
                <a:latin typeface="Calibri"/>
                <a:ea typeface="Calibri"/>
                <a:cs typeface="Calibri"/>
                <a:sym typeface="Calibri"/>
              </a:rPr>
              <a:t>district admin</a:t>
            </a:r>
            <a:r>
              <a:rPr b="1" lang="en" sz="2000">
                <a:solidFill>
                  <a:srgbClr val="1D407B"/>
                </a:solidFill>
                <a:latin typeface="Calibri"/>
                <a:ea typeface="Calibri"/>
                <a:cs typeface="Calibri"/>
                <a:sym typeface="Calibri"/>
              </a:rPr>
              <a:t> accounts</a:t>
            </a:r>
            <a:endParaRPr b="1" sz="2000">
              <a:solidFill>
                <a:srgbClr val="1D407B"/>
              </a:solidFill>
              <a:latin typeface="Calibri"/>
              <a:ea typeface="Calibri"/>
              <a:cs typeface="Calibri"/>
              <a:sym typeface="Calibri"/>
            </a:endParaRPr>
          </a:p>
          <a:p>
            <a:pPr indent="0" lvl="0" marL="0" rtl="0" algn="l">
              <a:lnSpc>
                <a:spcPct val="100000"/>
              </a:lnSpc>
              <a:spcBef>
                <a:spcPts val="0"/>
              </a:spcBef>
              <a:spcAft>
                <a:spcPts val="0"/>
              </a:spcAft>
              <a:buNone/>
            </a:pPr>
            <a:r>
              <a:rPr lang="en" sz="1800">
                <a:solidFill>
                  <a:srgbClr val="1D407B"/>
                </a:solidFill>
                <a:latin typeface="Calibri"/>
                <a:ea typeface="Calibri"/>
                <a:cs typeface="Calibri"/>
                <a:sym typeface="Calibri"/>
              </a:rPr>
              <a:t>As a community </a:t>
            </a:r>
            <a:r>
              <a:rPr lang="en" sz="1800">
                <a:solidFill>
                  <a:srgbClr val="1D407B"/>
                </a:solidFill>
                <a:latin typeface="Calibri"/>
                <a:ea typeface="Calibri"/>
                <a:cs typeface="Calibri"/>
                <a:sym typeface="Calibri"/>
              </a:rPr>
              <a:t>admin, you can also create district admin accounts for users who should only have admin access for a specific school district within your community.</a:t>
            </a:r>
            <a:endParaRPr sz="1800">
              <a:solidFill>
                <a:srgbClr val="1D407B"/>
              </a:solidFill>
              <a:latin typeface="Calibri"/>
              <a:ea typeface="Calibri"/>
              <a:cs typeface="Calibri"/>
              <a:sym typeface="Calibri"/>
            </a:endParaRPr>
          </a:p>
          <a:p>
            <a:pPr indent="0" lvl="0" marL="0" rtl="0" algn="l">
              <a:lnSpc>
                <a:spcPct val="100000"/>
              </a:lnSpc>
              <a:spcBef>
                <a:spcPts val="0"/>
              </a:spcBef>
              <a:spcAft>
                <a:spcPts val="0"/>
              </a:spcAft>
              <a:buNone/>
            </a:pPr>
            <a:r>
              <a:t/>
            </a:r>
            <a:endParaRPr sz="900">
              <a:solidFill>
                <a:srgbClr val="1D407B"/>
              </a:solidFill>
              <a:latin typeface="Calibri"/>
              <a:ea typeface="Calibri"/>
              <a:cs typeface="Calibri"/>
              <a:sym typeface="Calibri"/>
            </a:endParaRPr>
          </a:p>
          <a:p>
            <a:pPr indent="-342900" lvl="0" marL="457200" rtl="0" algn="l">
              <a:lnSpc>
                <a:spcPct val="100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Log in to your community admin account</a:t>
            </a:r>
            <a:endParaRPr sz="1800">
              <a:solidFill>
                <a:srgbClr val="1D407B"/>
              </a:solidFill>
              <a:latin typeface="Calibri"/>
              <a:ea typeface="Calibri"/>
              <a:cs typeface="Calibri"/>
              <a:sym typeface="Calibri"/>
            </a:endParaRPr>
          </a:p>
          <a:p>
            <a:pPr indent="-342900" lvl="0" marL="457200" rtl="0" algn="l">
              <a:lnSpc>
                <a:spcPct val="100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Click on “Users” in the left-hand navigation bar</a:t>
            </a:r>
            <a:endParaRPr sz="1800">
              <a:solidFill>
                <a:srgbClr val="1D407B"/>
              </a:solidFill>
              <a:latin typeface="Calibri"/>
              <a:ea typeface="Calibri"/>
              <a:cs typeface="Calibri"/>
              <a:sym typeface="Calibri"/>
            </a:endParaRPr>
          </a:p>
          <a:p>
            <a:pPr indent="-342900" lvl="0" marL="457200" rtl="0" algn="l">
              <a:lnSpc>
                <a:spcPct val="100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Click on “New User” in the top right-hand corner</a:t>
            </a:r>
            <a:endParaRPr sz="1800">
              <a:solidFill>
                <a:srgbClr val="1D407B"/>
              </a:solidFill>
              <a:latin typeface="Calibri"/>
              <a:ea typeface="Calibri"/>
              <a:cs typeface="Calibri"/>
              <a:sym typeface="Calibri"/>
            </a:endParaRPr>
          </a:p>
          <a:p>
            <a:pPr indent="-342900" lvl="0" marL="457200" rtl="0" algn="l">
              <a:lnSpc>
                <a:spcPct val="100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In the New User form:</a:t>
            </a:r>
            <a:endParaRPr sz="1800">
              <a:solidFill>
                <a:srgbClr val="1D407B"/>
              </a:solidFill>
              <a:latin typeface="Calibri"/>
              <a:ea typeface="Calibri"/>
              <a:cs typeface="Calibri"/>
              <a:sym typeface="Calibri"/>
            </a:endParaRPr>
          </a:p>
          <a:p>
            <a:pPr indent="-342900" lvl="1" marL="914400" rtl="0" algn="l">
              <a:lnSpc>
                <a:spcPct val="100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Enter the district admin’s email address</a:t>
            </a:r>
            <a:endParaRPr sz="1800">
              <a:solidFill>
                <a:srgbClr val="1D407B"/>
              </a:solidFill>
              <a:latin typeface="Calibri"/>
              <a:ea typeface="Calibri"/>
              <a:cs typeface="Calibri"/>
              <a:sym typeface="Calibri"/>
            </a:endParaRPr>
          </a:p>
          <a:p>
            <a:pPr indent="-342900" lvl="1" marL="914400" rtl="0" algn="l">
              <a:lnSpc>
                <a:spcPct val="100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In the “Role” dropdown, select “admin”</a:t>
            </a:r>
            <a:endParaRPr sz="1800">
              <a:solidFill>
                <a:srgbClr val="1D407B"/>
              </a:solidFill>
              <a:latin typeface="Calibri"/>
              <a:ea typeface="Calibri"/>
              <a:cs typeface="Calibri"/>
              <a:sym typeface="Calibri"/>
            </a:endParaRPr>
          </a:p>
          <a:p>
            <a:pPr indent="-342900" lvl="1" marL="914400" rtl="0" algn="l">
              <a:lnSpc>
                <a:spcPct val="100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Check the “Create admin only” box</a:t>
            </a:r>
            <a:endParaRPr sz="1800">
              <a:solidFill>
                <a:srgbClr val="1D407B"/>
              </a:solidFill>
              <a:latin typeface="Calibri"/>
              <a:ea typeface="Calibri"/>
              <a:cs typeface="Calibri"/>
              <a:sym typeface="Calibri"/>
            </a:endParaRPr>
          </a:p>
          <a:p>
            <a:pPr indent="-342900" lvl="1" marL="914400" rtl="0" algn="l">
              <a:lnSpc>
                <a:spcPct val="100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Near the bottom of the page, select the appropriate school district</a:t>
            </a:r>
            <a:endParaRPr sz="1800">
              <a:solidFill>
                <a:srgbClr val="1D407B"/>
              </a:solidFill>
              <a:latin typeface="Calibri"/>
              <a:ea typeface="Calibri"/>
              <a:cs typeface="Calibri"/>
              <a:sym typeface="Calibri"/>
            </a:endParaRPr>
          </a:p>
          <a:p>
            <a:pPr indent="-342900" lvl="1" marL="914400" rtl="0" algn="l">
              <a:lnSpc>
                <a:spcPct val="100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Click “Sign Up”</a:t>
            </a:r>
            <a:endParaRPr sz="1800">
              <a:solidFill>
                <a:srgbClr val="1D407B"/>
              </a:solidFill>
              <a:latin typeface="Calibri"/>
              <a:ea typeface="Calibri"/>
              <a:cs typeface="Calibri"/>
              <a:sym typeface="Calibri"/>
            </a:endParaRPr>
          </a:p>
          <a:p>
            <a:pPr indent="-342900" lvl="0" marL="457200" rtl="0" algn="l">
              <a:lnSpc>
                <a:spcPct val="100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The newly created district admin can then go to your community’s admin portal page and use the “Forgot Password” functionality to set up their password and log in</a:t>
            </a:r>
            <a:endParaRPr sz="1800">
              <a:solidFill>
                <a:srgbClr val="1D407B"/>
              </a:solidFill>
              <a:latin typeface="Calibri"/>
              <a:ea typeface="Calibri"/>
              <a:cs typeface="Calibri"/>
              <a:sym typeface="Calibri"/>
            </a:endParaRPr>
          </a:p>
          <a:p>
            <a:pPr indent="0" lvl="0" marL="0" rtl="0" algn="l">
              <a:lnSpc>
                <a:spcPct val="100000"/>
              </a:lnSpc>
              <a:spcBef>
                <a:spcPts val="0"/>
              </a:spcBef>
              <a:spcAft>
                <a:spcPts val="0"/>
              </a:spcAft>
              <a:buNone/>
            </a:pPr>
            <a:r>
              <a:t/>
            </a:r>
            <a:endParaRPr sz="2000">
              <a:solidFill>
                <a:srgbClr val="1D407B"/>
              </a:solidFill>
              <a:latin typeface="Calibri"/>
              <a:ea typeface="Calibri"/>
              <a:cs typeface="Calibri"/>
              <a:sym typeface="Calibri"/>
            </a:endParaRPr>
          </a:p>
          <a:p>
            <a:pPr indent="0" lvl="0" marL="0" rtl="0" algn="l">
              <a:lnSpc>
                <a:spcPct val="100000"/>
              </a:lnSpc>
              <a:spcBef>
                <a:spcPts val="0"/>
              </a:spcBef>
              <a:spcAft>
                <a:spcPts val="0"/>
              </a:spcAft>
              <a:buNone/>
            </a:pPr>
            <a:r>
              <a:t/>
            </a:r>
            <a:endParaRPr sz="2000">
              <a:solidFill>
                <a:srgbClr val="1D407B"/>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pic>
        <p:nvPicPr>
          <p:cNvPr id="223" name="Google Shape;223;p41"/>
          <p:cNvPicPr preferRelativeResize="0"/>
          <p:nvPr/>
        </p:nvPicPr>
        <p:blipFill>
          <a:blip r:embed="rId3">
            <a:alphaModFix/>
          </a:blip>
          <a:stretch>
            <a:fillRect/>
          </a:stretch>
        </p:blipFill>
        <p:spPr>
          <a:xfrm>
            <a:off x="1194725" y="181375"/>
            <a:ext cx="6754549" cy="4731000"/>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pic>
        <p:nvPicPr>
          <p:cNvPr id="228" name="Google Shape;228;p42"/>
          <p:cNvPicPr preferRelativeResize="0"/>
          <p:nvPr/>
        </p:nvPicPr>
        <p:blipFill>
          <a:blip r:embed="rId3">
            <a:alphaModFix/>
          </a:blip>
          <a:stretch>
            <a:fillRect/>
          </a:stretch>
        </p:blipFill>
        <p:spPr>
          <a:xfrm>
            <a:off x="152412" y="198612"/>
            <a:ext cx="8868926" cy="4711625"/>
          </a:xfrm>
          <a:prstGeom prst="rect">
            <a:avLst/>
          </a:prstGeom>
          <a:noFill/>
          <a:ln cap="flat" cmpd="sng" w="9525">
            <a:solidFill>
              <a:srgbClr val="666666"/>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43"/>
          <p:cNvSpPr txBox="1"/>
          <p:nvPr/>
        </p:nvSpPr>
        <p:spPr>
          <a:xfrm>
            <a:off x="36050" y="59225"/>
            <a:ext cx="7547700" cy="6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3000">
                <a:solidFill>
                  <a:srgbClr val="1D407B"/>
                </a:solidFill>
                <a:latin typeface="Calibri"/>
                <a:ea typeface="Calibri"/>
                <a:cs typeface="Calibri"/>
                <a:sym typeface="Calibri"/>
              </a:rPr>
              <a:t>artlook</a:t>
            </a:r>
            <a:r>
              <a:rPr lang="en" sz="3000">
                <a:solidFill>
                  <a:srgbClr val="1D407B"/>
                </a:solidFill>
                <a:latin typeface="Calibri"/>
                <a:ea typeface="Calibri"/>
                <a:cs typeface="Calibri"/>
                <a:sym typeface="Calibri"/>
              </a:rPr>
              <a:t>: Admin’s Perspective</a:t>
            </a:r>
            <a:endParaRPr sz="3000">
              <a:solidFill>
                <a:srgbClr val="1D407B"/>
              </a:solidFill>
              <a:latin typeface="Calibri"/>
              <a:ea typeface="Calibri"/>
              <a:cs typeface="Calibri"/>
              <a:sym typeface="Calibri"/>
            </a:endParaRPr>
          </a:p>
        </p:txBody>
      </p:sp>
      <p:sp>
        <p:nvSpPr>
          <p:cNvPr id="234" name="Google Shape;234;p43"/>
          <p:cNvSpPr txBox="1"/>
          <p:nvPr/>
        </p:nvSpPr>
        <p:spPr>
          <a:xfrm>
            <a:off x="111250" y="797225"/>
            <a:ext cx="8783100" cy="3916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2000">
                <a:solidFill>
                  <a:srgbClr val="1D407B"/>
                </a:solidFill>
                <a:latin typeface="Calibri"/>
                <a:ea typeface="Calibri"/>
                <a:cs typeface="Calibri"/>
                <a:sym typeface="Calibri"/>
              </a:rPr>
              <a:t>Creating new organizations</a:t>
            </a:r>
            <a:endParaRPr b="1" sz="2000">
              <a:solidFill>
                <a:srgbClr val="1D407B"/>
              </a:solidFill>
              <a:latin typeface="Calibri"/>
              <a:ea typeface="Calibri"/>
              <a:cs typeface="Calibri"/>
              <a:sym typeface="Calibri"/>
            </a:endParaRPr>
          </a:p>
          <a:p>
            <a:pPr indent="0" lvl="0" marL="0" rtl="0" algn="l">
              <a:lnSpc>
                <a:spcPct val="100000"/>
              </a:lnSpc>
              <a:spcBef>
                <a:spcPts val="0"/>
              </a:spcBef>
              <a:spcAft>
                <a:spcPts val="0"/>
              </a:spcAft>
              <a:buNone/>
            </a:pPr>
            <a:r>
              <a:rPr lang="en" sz="1800">
                <a:solidFill>
                  <a:srgbClr val="1D407B"/>
                </a:solidFill>
                <a:latin typeface="Calibri"/>
                <a:ea typeface="Calibri"/>
                <a:cs typeface="Calibri"/>
                <a:sym typeface="Calibri"/>
              </a:rPr>
              <a:t>Occasionally, a new arts organization will reach out to you about artlook and ask you to help them establish a profile. You may also will meet new organizations and teaching artists at events or through mutual contacts.</a:t>
            </a:r>
            <a:endParaRPr sz="1800">
              <a:solidFill>
                <a:srgbClr val="1D407B"/>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rgbClr val="1D407B"/>
              </a:solidFill>
              <a:latin typeface="Calibri"/>
              <a:ea typeface="Calibri"/>
              <a:cs typeface="Calibri"/>
              <a:sym typeface="Calibri"/>
            </a:endParaRPr>
          </a:p>
          <a:p>
            <a:pPr indent="-342900" lvl="0" marL="4572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Do some quick research. Is this really an arts organization?</a:t>
            </a:r>
            <a:endParaRPr i="1" sz="1800">
              <a:solidFill>
                <a:srgbClr val="1D407B"/>
              </a:solidFill>
              <a:latin typeface="Calibri"/>
              <a:ea typeface="Calibri"/>
              <a:cs typeface="Calibri"/>
              <a:sym typeface="Calibri"/>
            </a:endParaRPr>
          </a:p>
          <a:p>
            <a:pPr indent="-342900" lvl="0" marL="4572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Click on “Organizations” in the left-hand navigation menu</a:t>
            </a:r>
            <a:endParaRPr sz="1800">
              <a:solidFill>
                <a:srgbClr val="1D407B"/>
              </a:solidFill>
              <a:latin typeface="Calibri"/>
              <a:ea typeface="Calibri"/>
              <a:cs typeface="Calibri"/>
              <a:sym typeface="Calibri"/>
            </a:endParaRPr>
          </a:p>
          <a:p>
            <a:pPr indent="-342900" lvl="0" marL="4572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Search for the organization (and alternative spellings) in the Organizations view. </a:t>
            </a:r>
            <a:endParaRPr sz="1800">
              <a:solidFill>
                <a:srgbClr val="1D407B"/>
              </a:solidFill>
              <a:latin typeface="Calibri"/>
              <a:ea typeface="Calibri"/>
              <a:cs typeface="Calibri"/>
              <a:sym typeface="Calibri"/>
            </a:endParaRPr>
          </a:p>
          <a:p>
            <a:pPr indent="-342900" lvl="1" marL="9144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It is important to avoid duplicate organization records.</a:t>
            </a:r>
            <a:endParaRPr sz="1800">
              <a:solidFill>
                <a:srgbClr val="1D407B"/>
              </a:solidFill>
              <a:latin typeface="Calibri"/>
              <a:ea typeface="Calibri"/>
              <a:cs typeface="Calibri"/>
              <a:sym typeface="Calibri"/>
            </a:endParaRPr>
          </a:p>
          <a:p>
            <a:pPr indent="-342900" lvl="0" marL="4572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Click “New organization”</a:t>
            </a:r>
            <a:endParaRPr sz="1800">
              <a:solidFill>
                <a:srgbClr val="1D407B"/>
              </a:solidFill>
              <a:latin typeface="Calibri"/>
              <a:ea typeface="Calibri"/>
              <a:cs typeface="Calibri"/>
              <a:sym typeface="Calibri"/>
            </a:endParaRPr>
          </a:p>
          <a:p>
            <a:pPr indent="-342900" lvl="0" marL="4572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Provide a name and address for the organization</a:t>
            </a:r>
            <a:endParaRPr sz="1800">
              <a:solidFill>
                <a:srgbClr val="1D407B"/>
              </a:solidFill>
              <a:latin typeface="Calibri"/>
              <a:ea typeface="Calibri"/>
              <a:cs typeface="Calibri"/>
              <a:sym typeface="Calibri"/>
            </a:endParaRPr>
          </a:p>
          <a:p>
            <a:pPr indent="-342900" lvl="1" marL="9144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Street address is not required. City, state, and zip code are required.</a:t>
            </a:r>
            <a:endParaRPr sz="1800">
              <a:solidFill>
                <a:srgbClr val="1D407B"/>
              </a:solidFill>
              <a:latin typeface="Calibri"/>
              <a:ea typeface="Calibri"/>
              <a:cs typeface="Calibri"/>
              <a:sym typeface="Calibri"/>
            </a:endParaRPr>
          </a:p>
          <a:p>
            <a:pPr indent="-342900" lvl="0" marL="4572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Click “Create Organization”</a:t>
            </a:r>
            <a:endParaRPr sz="1800">
              <a:solidFill>
                <a:srgbClr val="1D407B"/>
              </a:solidFill>
              <a:latin typeface="Calibri"/>
              <a:ea typeface="Calibri"/>
              <a:cs typeface="Calibri"/>
              <a:sym typeface="Calibri"/>
            </a:endParaRPr>
          </a:p>
        </p:txBody>
      </p:sp>
      <p:pic>
        <p:nvPicPr>
          <p:cNvPr id="235" name="Google Shape;235;p43"/>
          <p:cNvPicPr preferRelativeResize="0"/>
          <p:nvPr/>
        </p:nvPicPr>
        <p:blipFill>
          <a:blip r:embed="rId3">
            <a:alphaModFix/>
          </a:blip>
          <a:stretch>
            <a:fillRect/>
          </a:stretch>
        </p:blipFill>
        <p:spPr>
          <a:xfrm>
            <a:off x="7150802" y="202975"/>
            <a:ext cx="1831800" cy="494500"/>
          </a:xfrm>
          <a:prstGeom prst="rect">
            <a:avLst/>
          </a:prstGeom>
          <a:noFill/>
          <a:ln>
            <a:noFill/>
          </a:ln>
        </p:spPr>
      </p:pic>
      <p:cxnSp>
        <p:nvCxnSpPr>
          <p:cNvPr id="236" name="Google Shape;236;p43"/>
          <p:cNvCxnSpPr/>
          <p:nvPr/>
        </p:nvCxnSpPr>
        <p:spPr>
          <a:xfrm>
            <a:off x="207825" y="721025"/>
            <a:ext cx="5248500" cy="12300"/>
          </a:xfrm>
          <a:prstGeom prst="straightConnector1">
            <a:avLst/>
          </a:prstGeom>
          <a:noFill/>
          <a:ln cap="flat" cmpd="sng" w="19050">
            <a:solidFill>
              <a:srgbClr val="0097A7"/>
            </a:solidFill>
            <a:prstDash val="lgDash"/>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44"/>
          <p:cNvSpPr txBox="1"/>
          <p:nvPr/>
        </p:nvSpPr>
        <p:spPr>
          <a:xfrm>
            <a:off x="36050" y="59225"/>
            <a:ext cx="7547700" cy="6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3000">
                <a:solidFill>
                  <a:srgbClr val="1D407B"/>
                </a:solidFill>
                <a:latin typeface="Calibri"/>
                <a:ea typeface="Calibri"/>
                <a:cs typeface="Calibri"/>
                <a:sym typeface="Calibri"/>
              </a:rPr>
              <a:t>artlook</a:t>
            </a:r>
            <a:r>
              <a:rPr lang="en" sz="3000">
                <a:solidFill>
                  <a:srgbClr val="1D407B"/>
                </a:solidFill>
                <a:latin typeface="Calibri"/>
                <a:ea typeface="Calibri"/>
                <a:cs typeface="Calibri"/>
                <a:sym typeface="Calibri"/>
              </a:rPr>
              <a:t>: Admin’s Perspective</a:t>
            </a:r>
            <a:endParaRPr sz="3000">
              <a:solidFill>
                <a:srgbClr val="1D407B"/>
              </a:solidFill>
              <a:latin typeface="Calibri"/>
              <a:ea typeface="Calibri"/>
              <a:cs typeface="Calibri"/>
              <a:sym typeface="Calibri"/>
            </a:endParaRPr>
          </a:p>
        </p:txBody>
      </p:sp>
      <p:sp>
        <p:nvSpPr>
          <p:cNvPr id="242" name="Google Shape;242;p44"/>
          <p:cNvSpPr txBox="1"/>
          <p:nvPr/>
        </p:nvSpPr>
        <p:spPr>
          <a:xfrm>
            <a:off x="111250" y="797225"/>
            <a:ext cx="8786700" cy="425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000">
                <a:solidFill>
                  <a:srgbClr val="1D407B"/>
                </a:solidFill>
                <a:latin typeface="Calibri"/>
                <a:ea typeface="Calibri"/>
                <a:cs typeface="Calibri"/>
                <a:sym typeface="Calibri"/>
              </a:rPr>
              <a:t>Updating organization information</a:t>
            </a:r>
            <a:endParaRPr b="1" sz="2000">
              <a:solidFill>
                <a:srgbClr val="1D407B"/>
              </a:solidFill>
              <a:latin typeface="Calibri"/>
              <a:ea typeface="Calibri"/>
              <a:cs typeface="Calibri"/>
              <a:sym typeface="Calibri"/>
            </a:endParaRPr>
          </a:p>
          <a:p>
            <a:pPr indent="0" lvl="0" marL="0" rtl="0" algn="l">
              <a:spcBef>
                <a:spcPts val="0"/>
              </a:spcBef>
              <a:spcAft>
                <a:spcPts val="0"/>
              </a:spcAft>
              <a:buNone/>
            </a:pPr>
            <a:r>
              <a:rPr lang="en" sz="1800">
                <a:solidFill>
                  <a:srgbClr val="1D407B"/>
                </a:solidFill>
                <a:latin typeface="Calibri"/>
                <a:ea typeface="Calibri"/>
                <a:cs typeface="Calibri"/>
                <a:sym typeface="Calibri"/>
              </a:rPr>
              <a:t>You may need to occasionally update information about an organization, either because the organization asked you to do so or because you noticed a mistake.</a:t>
            </a:r>
            <a:endParaRPr sz="1800">
              <a:solidFill>
                <a:srgbClr val="1D407B"/>
              </a:solidFill>
              <a:latin typeface="Calibri"/>
              <a:ea typeface="Calibri"/>
              <a:cs typeface="Calibri"/>
              <a:sym typeface="Calibri"/>
            </a:endParaRPr>
          </a:p>
          <a:p>
            <a:pPr indent="0" lvl="0" marL="0" rtl="0" algn="l">
              <a:spcBef>
                <a:spcPts val="0"/>
              </a:spcBef>
              <a:spcAft>
                <a:spcPts val="0"/>
              </a:spcAft>
              <a:buNone/>
            </a:pPr>
            <a:r>
              <a:t/>
            </a:r>
            <a:endParaRPr sz="1200">
              <a:solidFill>
                <a:srgbClr val="1D407B"/>
              </a:solidFill>
              <a:latin typeface="Calibri"/>
              <a:ea typeface="Calibri"/>
              <a:cs typeface="Calibri"/>
              <a:sym typeface="Calibri"/>
            </a:endParaRPr>
          </a:p>
          <a:p>
            <a:pPr indent="-342900" lvl="0" marL="4572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Click on “Organizations” in the left-hand navigation menu.</a:t>
            </a:r>
            <a:endParaRPr sz="1800">
              <a:solidFill>
                <a:srgbClr val="1D407B"/>
              </a:solidFill>
              <a:latin typeface="Calibri"/>
              <a:ea typeface="Calibri"/>
              <a:cs typeface="Calibri"/>
              <a:sym typeface="Calibri"/>
            </a:endParaRPr>
          </a:p>
          <a:p>
            <a:pPr indent="-342900" lvl="0" marL="4572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Search for the organization in the Organizations view. </a:t>
            </a:r>
            <a:endParaRPr sz="1800">
              <a:solidFill>
                <a:srgbClr val="1D407B"/>
              </a:solidFill>
              <a:latin typeface="Calibri"/>
              <a:ea typeface="Calibri"/>
              <a:cs typeface="Calibri"/>
              <a:sym typeface="Calibri"/>
            </a:endParaRPr>
          </a:p>
          <a:p>
            <a:pPr indent="-342900" lvl="0" marL="4572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Click on “Edit” for the organization that you are interested in editing.</a:t>
            </a:r>
            <a:endParaRPr sz="1800">
              <a:solidFill>
                <a:srgbClr val="1D407B"/>
              </a:solidFill>
              <a:latin typeface="Calibri"/>
              <a:ea typeface="Calibri"/>
              <a:cs typeface="Calibri"/>
              <a:sym typeface="Calibri"/>
            </a:endParaRPr>
          </a:p>
          <a:p>
            <a:pPr indent="-342900" lvl="1" marL="9144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This gives you the option to update the organization name and/or address. </a:t>
            </a:r>
            <a:endParaRPr sz="1800">
              <a:solidFill>
                <a:srgbClr val="1D407B"/>
              </a:solidFill>
              <a:latin typeface="Calibri"/>
              <a:ea typeface="Calibri"/>
              <a:cs typeface="Calibri"/>
              <a:sym typeface="Calibri"/>
            </a:endParaRPr>
          </a:p>
          <a:p>
            <a:pPr indent="-342900" lvl="1" marL="9144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Enter your change and click “Update Organization”.</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You can also click on one of the other columns (e.g., State, Employees, Partnerships) to view data associated with that organization. For example, you can view all the organization’s employees, programs, and school partnerships for a given year.</a:t>
            </a:r>
            <a:endParaRPr sz="1800">
              <a:solidFill>
                <a:srgbClr val="1D407B"/>
              </a:solidFill>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rgbClr val="1D407B"/>
              </a:solidFill>
              <a:latin typeface="Calibri"/>
              <a:ea typeface="Calibri"/>
              <a:cs typeface="Calibri"/>
              <a:sym typeface="Calibri"/>
            </a:endParaRPr>
          </a:p>
        </p:txBody>
      </p:sp>
      <p:pic>
        <p:nvPicPr>
          <p:cNvPr id="243" name="Google Shape;243;p44"/>
          <p:cNvPicPr preferRelativeResize="0"/>
          <p:nvPr/>
        </p:nvPicPr>
        <p:blipFill>
          <a:blip r:embed="rId3">
            <a:alphaModFix/>
          </a:blip>
          <a:stretch>
            <a:fillRect/>
          </a:stretch>
        </p:blipFill>
        <p:spPr>
          <a:xfrm>
            <a:off x="7150802" y="202975"/>
            <a:ext cx="1831800" cy="494500"/>
          </a:xfrm>
          <a:prstGeom prst="rect">
            <a:avLst/>
          </a:prstGeom>
          <a:noFill/>
          <a:ln>
            <a:noFill/>
          </a:ln>
        </p:spPr>
      </p:pic>
      <p:cxnSp>
        <p:nvCxnSpPr>
          <p:cNvPr id="244" name="Google Shape;244;p44"/>
          <p:cNvCxnSpPr/>
          <p:nvPr/>
        </p:nvCxnSpPr>
        <p:spPr>
          <a:xfrm>
            <a:off x="207825" y="721025"/>
            <a:ext cx="5248500" cy="12300"/>
          </a:xfrm>
          <a:prstGeom prst="straightConnector1">
            <a:avLst/>
          </a:prstGeom>
          <a:noFill/>
          <a:ln cap="flat" cmpd="sng" w="19050">
            <a:solidFill>
              <a:srgbClr val="0097A7"/>
            </a:solidFill>
            <a:prstDash val="lgDash"/>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45"/>
          <p:cNvSpPr txBox="1"/>
          <p:nvPr/>
        </p:nvSpPr>
        <p:spPr>
          <a:xfrm>
            <a:off x="36050" y="59225"/>
            <a:ext cx="7547700" cy="6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3000">
                <a:solidFill>
                  <a:srgbClr val="1D407B"/>
                </a:solidFill>
                <a:latin typeface="Calibri"/>
                <a:ea typeface="Calibri"/>
                <a:cs typeface="Calibri"/>
                <a:sym typeface="Calibri"/>
              </a:rPr>
              <a:t>artlook</a:t>
            </a:r>
            <a:r>
              <a:rPr lang="en" sz="3000">
                <a:solidFill>
                  <a:srgbClr val="1D407B"/>
                </a:solidFill>
                <a:latin typeface="Calibri"/>
                <a:ea typeface="Calibri"/>
                <a:cs typeface="Calibri"/>
                <a:sym typeface="Calibri"/>
              </a:rPr>
              <a:t>: Admin’s Perspective</a:t>
            </a:r>
            <a:endParaRPr sz="3000">
              <a:solidFill>
                <a:srgbClr val="1D407B"/>
              </a:solidFill>
              <a:latin typeface="Calibri"/>
              <a:ea typeface="Calibri"/>
              <a:cs typeface="Calibri"/>
              <a:sym typeface="Calibri"/>
            </a:endParaRPr>
          </a:p>
        </p:txBody>
      </p:sp>
      <p:sp>
        <p:nvSpPr>
          <p:cNvPr id="250" name="Google Shape;250;p45"/>
          <p:cNvSpPr txBox="1"/>
          <p:nvPr/>
        </p:nvSpPr>
        <p:spPr>
          <a:xfrm>
            <a:off x="111250" y="797225"/>
            <a:ext cx="8018400" cy="391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000">
                <a:solidFill>
                  <a:srgbClr val="1D407B"/>
                </a:solidFill>
                <a:latin typeface="Calibri"/>
                <a:ea typeface="Calibri"/>
                <a:cs typeface="Calibri"/>
                <a:sym typeface="Calibri"/>
              </a:rPr>
              <a:t>Updating organization information</a:t>
            </a:r>
            <a:endParaRPr sz="1100">
              <a:solidFill>
                <a:schemeClr val="dk1"/>
              </a:solidFill>
            </a:endParaRPr>
          </a:p>
          <a:p>
            <a:pPr indent="0" lvl="0" marL="0" rtl="0" algn="l">
              <a:spcBef>
                <a:spcPts val="0"/>
              </a:spcBef>
              <a:spcAft>
                <a:spcPts val="0"/>
              </a:spcAft>
              <a:buNone/>
            </a:pPr>
            <a:r>
              <a:t/>
            </a:r>
            <a:endParaRPr sz="1200">
              <a:solidFill>
                <a:srgbClr val="1D407B"/>
              </a:solidFill>
              <a:latin typeface="Calibri"/>
              <a:ea typeface="Calibri"/>
              <a:cs typeface="Calibri"/>
              <a:sym typeface="Calibri"/>
            </a:endParaRPr>
          </a:p>
          <a:p>
            <a:pPr indent="0" lvl="0" marL="0" rtl="0" algn="l">
              <a:spcBef>
                <a:spcPts val="0"/>
              </a:spcBef>
              <a:spcAft>
                <a:spcPts val="0"/>
              </a:spcAft>
              <a:buNone/>
            </a:pPr>
            <a:r>
              <a:rPr lang="en" sz="1800">
                <a:solidFill>
                  <a:srgbClr val="1D407B"/>
                </a:solidFill>
                <a:latin typeface="Calibri"/>
                <a:ea typeface="Calibri"/>
                <a:cs typeface="Calibri"/>
                <a:sym typeface="Calibri"/>
              </a:rPr>
              <a:t>Details</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The Details section allows you to update basic organizational information, including mission statement and website.</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To edit details, click on “Edit” for the appropriate year in the details table.</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Make your desired edits and click “Update Detail”.</a:t>
            </a:r>
            <a:endParaRPr sz="1800">
              <a:solidFill>
                <a:srgbClr val="1D407B"/>
              </a:solidFill>
              <a:latin typeface="Calibri"/>
              <a:ea typeface="Calibri"/>
              <a:cs typeface="Calibri"/>
              <a:sym typeface="Calibri"/>
            </a:endParaRPr>
          </a:p>
          <a:p>
            <a:pPr indent="0" lvl="0" marL="0" rtl="0" algn="l">
              <a:spcBef>
                <a:spcPts val="0"/>
              </a:spcBef>
              <a:spcAft>
                <a:spcPts val="0"/>
              </a:spcAft>
              <a:buNone/>
            </a:pPr>
            <a:r>
              <a:t/>
            </a:r>
            <a:endParaRPr sz="1200">
              <a:solidFill>
                <a:srgbClr val="1D407B"/>
              </a:solidFill>
              <a:latin typeface="Calibri"/>
              <a:ea typeface="Calibri"/>
              <a:cs typeface="Calibri"/>
              <a:sym typeface="Calibri"/>
            </a:endParaRPr>
          </a:p>
          <a:p>
            <a:pPr indent="0" lvl="0" marL="0" rtl="0" algn="l">
              <a:spcBef>
                <a:spcPts val="0"/>
              </a:spcBef>
              <a:spcAft>
                <a:spcPts val="0"/>
              </a:spcAft>
              <a:buNone/>
            </a:pPr>
            <a:r>
              <a:rPr lang="en" sz="1800">
                <a:solidFill>
                  <a:srgbClr val="1D407B"/>
                </a:solidFill>
                <a:latin typeface="Calibri"/>
                <a:ea typeface="Calibri"/>
                <a:cs typeface="Calibri"/>
                <a:sym typeface="Calibri"/>
              </a:rPr>
              <a:t>Employees</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The Employees section lists all the employees that worked at the organization for a given year.</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From here you can edit employee information (remember to select the appropriate year) or you can click “Sign In As” to view that person’s profile as an admin.</a:t>
            </a:r>
            <a:endParaRPr sz="1800">
              <a:solidFill>
                <a:srgbClr val="1D407B"/>
              </a:solidFill>
              <a:latin typeface="Calibri"/>
              <a:ea typeface="Calibri"/>
              <a:cs typeface="Calibri"/>
              <a:sym typeface="Calibri"/>
            </a:endParaRPr>
          </a:p>
        </p:txBody>
      </p:sp>
      <p:pic>
        <p:nvPicPr>
          <p:cNvPr id="251" name="Google Shape;251;p45"/>
          <p:cNvPicPr preferRelativeResize="0"/>
          <p:nvPr/>
        </p:nvPicPr>
        <p:blipFill>
          <a:blip r:embed="rId3">
            <a:alphaModFix/>
          </a:blip>
          <a:stretch>
            <a:fillRect/>
          </a:stretch>
        </p:blipFill>
        <p:spPr>
          <a:xfrm>
            <a:off x="7150802" y="202975"/>
            <a:ext cx="1831800" cy="494500"/>
          </a:xfrm>
          <a:prstGeom prst="rect">
            <a:avLst/>
          </a:prstGeom>
          <a:noFill/>
          <a:ln>
            <a:noFill/>
          </a:ln>
        </p:spPr>
      </p:pic>
      <p:cxnSp>
        <p:nvCxnSpPr>
          <p:cNvPr id="252" name="Google Shape;252;p45"/>
          <p:cNvCxnSpPr/>
          <p:nvPr/>
        </p:nvCxnSpPr>
        <p:spPr>
          <a:xfrm>
            <a:off x="207825" y="721025"/>
            <a:ext cx="5248500" cy="12300"/>
          </a:xfrm>
          <a:prstGeom prst="straightConnector1">
            <a:avLst/>
          </a:prstGeom>
          <a:noFill/>
          <a:ln cap="flat" cmpd="sng" w="19050">
            <a:solidFill>
              <a:srgbClr val="0097A7"/>
            </a:solidFill>
            <a:prstDash val="lgDash"/>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8"/>
          <p:cNvSpPr txBox="1"/>
          <p:nvPr/>
        </p:nvSpPr>
        <p:spPr>
          <a:xfrm>
            <a:off x="170425" y="195525"/>
            <a:ext cx="4527000" cy="6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1D407B"/>
                </a:solidFill>
                <a:latin typeface="Calibri"/>
                <a:ea typeface="Calibri"/>
                <a:cs typeface="Calibri"/>
                <a:sym typeface="Calibri"/>
              </a:rPr>
              <a:t>artlook Admin Mindsets</a:t>
            </a:r>
            <a:endParaRPr b="1" sz="3000">
              <a:solidFill>
                <a:srgbClr val="1D407B"/>
              </a:solidFill>
              <a:latin typeface="Calibri"/>
              <a:ea typeface="Calibri"/>
              <a:cs typeface="Calibri"/>
              <a:sym typeface="Calibri"/>
            </a:endParaRPr>
          </a:p>
        </p:txBody>
      </p:sp>
      <p:cxnSp>
        <p:nvCxnSpPr>
          <p:cNvPr id="116" name="Google Shape;116;p28"/>
          <p:cNvCxnSpPr/>
          <p:nvPr/>
        </p:nvCxnSpPr>
        <p:spPr>
          <a:xfrm>
            <a:off x="259925" y="933525"/>
            <a:ext cx="5248500" cy="12300"/>
          </a:xfrm>
          <a:prstGeom prst="straightConnector1">
            <a:avLst/>
          </a:prstGeom>
          <a:noFill/>
          <a:ln cap="flat" cmpd="sng" w="19050">
            <a:solidFill>
              <a:srgbClr val="0097A7"/>
            </a:solidFill>
            <a:prstDash val="lgDash"/>
            <a:round/>
            <a:headEnd len="med" w="med" type="none"/>
            <a:tailEnd len="med" w="med" type="none"/>
          </a:ln>
        </p:spPr>
      </p:cxnSp>
      <p:pic>
        <p:nvPicPr>
          <p:cNvPr id="117" name="Google Shape;117;p28"/>
          <p:cNvPicPr preferRelativeResize="0"/>
          <p:nvPr/>
        </p:nvPicPr>
        <p:blipFill>
          <a:blip r:embed="rId3">
            <a:alphaModFix/>
          </a:blip>
          <a:stretch>
            <a:fillRect/>
          </a:stretch>
        </p:blipFill>
        <p:spPr>
          <a:xfrm>
            <a:off x="7150802" y="202975"/>
            <a:ext cx="1831800" cy="494500"/>
          </a:xfrm>
          <a:prstGeom prst="rect">
            <a:avLst/>
          </a:prstGeom>
          <a:noFill/>
          <a:ln>
            <a:noFill/>
          </a:ln>
        </p:spPr>
      </p:pic>
      <p:grpSp>
        <p:nvGrpSpPr>
          <p:cNvPr id="118" name="Google Shape;118;p28"/>
          <p:cNvGrpSpPr/>
          <p:nvPr/>
        </p:nvGrpSpPr>
        <p:grpSpPr>
          <a:xfrm>
            <a:off x="822850" y="1056000"/>
            <a:ext cx="1669500" cy="2120250"/>
            <a:chOff x="822850" y="1056000"/>
            <a:chExt cx="1669500" cy="2120250"/>
          </a:xfrm>
        </p:grpSpPr>
        <p:pic>
          <p:nvPicPr>
            <p:cNvPr id="119" name="Google Shape;119;p28"/>
            <p:cNvPicPr preferRelativeResize="0"/>
            <p:nvPr/>
          </p:nvPicPr>
          <p:blipFill rotWithShape="1">
            <a:blip r:embed="rId4">
              <a:alphaModFix/>
            </a:blip>
            <a:srcRect b="12709" l="5416" r="4452" t="0"/>
            <a:stretch/>
          </p:blipFill>
          <p:spPr>
            <a:xfrm>
              <a:off x="917076" y="1056000"/>
              <a:ext cx="1511258" cy="1463700"/>
            </a:xfrm>
            <a:prstGeom prst="rect">
              <a:avLst/>
            </a:prstGeom>
            <a:noFill/>
            <a:ln>
              <a:noFill/>
            </a:ln>
          </p:spPr>
        </p:pic>
        <p:sp>
          <p:nvSpPr>
            <p:cNvPr id="120" name="Google Shape;120;p28"/>
            <p:cNvSpPr txBox="1"/>
            <p:nvPr/>
          </p:nvSpPr>
          <p:spPr>
            <a:xfrm>
              <a:off x="822850" y="2441550"/>
              <a:ext cx="1669500" cy="73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1800">
                  <a:solidFill>
                    <a:srgbClr val="1D407B"/>
                  </a:solidFill>
                  <a:latin typeface="Calibri"/>
                  <a:ea typeface="Calibri"/>
                  <a:cs typeface="Calibri"/>
                  <a:sym typeface="Calibri"/>
                </a:rPr>
                <a:t>Understanding “end users”</a:t>
              </a:r>
              <a:endParaRPr b="1" i="1" sz="1800">
                <a:solidFill>
                  <a:srgbClr val="1D407B"/>
                </a:solidFill>
                <a:latin typeface="Calibri"/>
                <a:ea typeface="Calibri"/>
                <a:cs typeface="Calibri"/>
                <a:sym typeface="Calibri"/>
              </a:endParaRPr>
            </a:p>
          </p:txBody>
        </p:sp>
      </p:grpSp>
      <p:grpSp>
        <p:nvGrpSpPr>
          <p:cNvPr id="121" name="Google Shape;121;p28"/>
          <p:cNvGrpSpPr/>
          <p:nvPr/>
        </p:nvGrpSpPr>
        <p:grpSpPr>
          <a:xfrm>
            <a:off x="4027050" y="1074863"/>
            <a:ext cx="1394700" cy="2123587"/>
            <a:chOff x="4027050" y="1074863"/>
            <a:chExt cx="1394700" cy="2123587"/>
          </a:xfrm>
        </p:grpSpPr>
        <p:pic>
          <p:nvPicPr>
            <p:cNvPr id="122" name="Google Shape;122;p28"/>
            <p:cNvPicPr preferRelativeResize="0"/>
            <p:nvPr/>
          </p:nvPicPr>
          <p:blipFill rotWithShape="1">
            <a:blip r:embed="rId5">
              <a:alphaModFix/>
            </a:blip>
            <a:srcRect b="14573" l="11229" r="9800" t="0"/>
            <a:stretch/>
          </p:blipFill>
          <p:spPr>
            <a:xfrm>
              <a:off x="4100650" y="1074863"/>
              <a:ext cx="1296524" cy="1402562"/>
            </a:xfrm>
            <a:prstGeom prst="rect">
              <a:avLst/>
            </a:prstGeom>
            <a:noFill/>
            <a:ln>
              <a:noFill/>
            </a:ln>
          </p:spPr>
        </p:pic>
        <p:sp>
          <p:nvSpPr>
            <p:cNvPr id="123" name="Google Shape;123;p28"/>
            <p:cNvSpPr txBox="1"/>
            <p:nvPr/>
          </p:nvSpPr>
          <p:spPr>
            <a:xfrm>
              <a:off x="4027050" y="2419350"/>
              <a:ext cx="1394700" cy="77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1800">
                  <a:solidFill>
                    <a:srgbClr val="1D407B"/>
                  </a:solidFill>
                  <a:latin typeface="Calibri"/>
                  <a:ea typeface="Calibri"/>
                  <a:cs typeface="Calibri"/>
                  <a:sym typeface="Calibri"/>
                </a:rPr>
                <a:t>Problem solving</a:t>
              </a:r>
              <a:endParaRPr b="1" i="1" sz="1800">
                <a:solidFill>
                  <a:srgbClr val="1D407B"/>
                </a:solidFill>
                <a:latin typeface="Calibri"/>
                <a:ea typeface="Calibri"/>
                <a:cs typeface="Calibri"/>
                <a:sym typeface="Calibri"/>
              </a:endParaRPr>
            </a:p>
          </p:txBody>
        </p:sp>
      </p:grpSp>
      <p:grpSp>
        <p:nvGrpSpPr>
          <p:cNvPr id="124" name="Google Shape;124;p28"/>
          <p:cNvGrpSpPr/>
          <p:nvPr/>
        </p:nvGrpSpPr>
        <p:grpSpPr>
          <a:xfrm>
            <a:off x="6804050" y="1082300"/>
            <a:ext cx="1470899" cy="2192350"/>
            <a:chOff x="6804050" y="1082300"/>
            <a:chExt cx="1470899" cy="2192350"/>
          </a:xfrm>
        </p:grpSpPr>
        <p:pic>
          <p:nvPicPr>
            <p:cNvPr id="125" name="Google Shape;125;p28"/>
            <p:cNvPicPr preferRelativeResize="0"/>
            <p:nvPr/>
          </p:nvPicPr>
          <p:blipFill rotWithShape="1">
            <a:blip r:embed="rId6">
              <a:alphaModFix/>
            </a:blip>
            <a:srcRect b="14022" l="13475" r="13086" t="0"/>
            <a:stretch/>
          </p:blipFill>
          <p:spPr>
            <a:xfrm>
              <a:off x="6978425" y="1082300"/>
              <a:ext cx="1296524" cy="1517815"/>
            </a:xfrm>
            <a:prstGeom prst="rect">
              <a:avLst/>
            </a:prstGeom>
            <a:noFill/>
            <a:ln>
              <a:noFill/>
            </a:ln>
          </p:spPr>
        </p:pic>
        <p:sp>
          <p:nvSpPr>
            <p:cNvPr id="126" name="Google Shape;126;p28"/>
            <p:cNvSpPr txBox="1"/>
            <p:nvPr/>
          </p:nvSpPr>
          <p:spPr>
            <a:xfrm>
              <a:off x="6804050" y="2495550"/>
              <a:ext cx="1394700" cy="77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1800">
                  <a:solidFill>
                    <a:srgbClr val="1D407B"/>
                  </a:solidFill>
                  <a:latin typeface="Calibri"/>
                  <a:ea typeface="Calibri"/>
                  <a:cs typeface="Calibri"/>
                  <a:sym typeface="Calibri"/>
                </a:rPr>
                <a:t>Strategic thinking</a:t>
              </a:r>
              <a:endParaRPr b="1" i="1" sz="1800">
                <a:solidFill>
                  <a:srgbClr val="1D407B"/>
                </a:solidFill>
                <a:latin typeface="Calibri"/>
                <a:ea typeface="Calibri"/>
                <a:cs typeface="Calibri"/>
                <a:sym typeface="Calibri"/>
              </a:endParaRPr>
            </a:p>
          </p:txBody>
        </p:sp>
      </p:grpSp>
      <p:grpSp>
        <p:nvGrpSpPr>
          <p:cNvPr id="127" name="Google Shape;127;p28"/>
          <p:cNvGrpSpPr/>
          <p:nvPr/>
        </p:nvGrpSpPr>
        <p:grpSpPr>
          <a:xfrm>
            <a:off x="2289800" y="2989022"/>
            <a:ext cx="1831800" cy="1921878"/>
            <a:chOff x="2289800" y="2989022"/>
            <a:chExt cx="1831800" cy="1921878"/>
          </a:xfrm>
        </p:grpSpPr>
        <p:pic>
          <p:nvPicPr>
            <p:cNvPr id="128" name="Google Shape;128;p28"/>
            <p:cNvPicPr preferRelativeResize="0"/>
            <p:nvPr/>
          </p:nvPicPr>
          <p:blipFill rotWithShape="1">
            <a:blip r:embed="rId7">
              <a:alphaModFix/>
            </a:blip>
            <a:srcRect b="18665" l="9082" r="0" t="6701"/>
            <a:stretch/>
          </p:blipFill>
          <p:spPr>
            <a:xfrm>
              <a:off x="2289800" y="2989022"/>
              <a:ext cx="1831800" cy="1503679"/>
            </a:xfrm>
            <a:prstGeom prst="rect">
              <a:avLst/>
            </a:prstGeom>
            <a:noFill/>
            <a:ln>
              <a:noFill/>
            </a:ln>
          </p:spPr>
        </p:pic>
        <p:sp>
          <p:nvSpPr>
            <p:cNvPr id="129" name="Google Shape;129;p28"/>
            <p:cNvSpPr txBox="1"/>
            <p:nvPr/>
          </p:nvSpPr>
          <p:spPr>
            <a:xfrm>
              <a:off x="2579600" y="4416500"/>
              <a:ext cx="1394700" cy="49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1800">
                  <a:solidFill>
                    <a:srgbClr val="1D407B"/>
                  </a:solidFill>
                  <a:latin typeface="Calibri"/>
                  <a:ea typeface="Calibri"/>
                  <a:cs typeface="Calibri"/>
                  <a:sym typeface="Calibri"/>
                </a:rPr>
                <a:t>Adaptability</a:t>
              </a:r>
              <a:endParaRPr b="1" i="1" sz="1800">
                <a:solidFill>
                  <a:srgbClr val="1D407B"/>
                </a:solidFill>
                <a:latin typeface="Calibri"/>
                <a:ea typeface="Calibri"/>
                <a:cs typeface="Calibri"/>
                <a:sym typeface="Calibri"/>
              </a:endParaRPr>
            </a:p>
          </p:txBody>
        </p:sp>
      </p:grpSp>
      <p:grpSp>
        <p:nvGrpSpPr>
          <p:cNvPr id="130" name="Google Shape;130;p28"/>
          <p:cNvGrpSpPr/>
          <p:nvPr/>
        </p:nvGrpSpPr>
        <p:grpSpPr>
          <a:xfrm>
            <a:off x="5068075" y="2832066"/>
            <a:ext cx="2280600" cy="2275184"/>
            <a:chOff x="5144275" y="2755866"/>
            <a:chExt cx="2280600" cy="2275184"/>
          </a:xfrm>
        </p:grpSpPr>
        <p:pic>
          <p:nvPicPr>
            <p:cNvPr id="131" name="Google Shape;131;p28"/>
            <p:cNvPicPr preferRelativeResize="0"/>
            <p:nvPr/>
          </p:nvPicPr>
          <p:blipFill rotWithShape="1">
            <a:blip r:embed="rId8">
              <a:alphaModFix/>
            </a:blip>
            <a:srcRect b="15810" l="17233" r="19778" t="0"/>
            <a:stretch/>
          </p:blipFill>
          <p:spPr>
            <a:xfrm>
              <a:off x="5660825" y="2755866"/>
              <a:ext cx="1220312" cy="1631058"/>
            </a:xfrm>
            <a:prstGeom prst="rect">
              <a:avLst/>
            </a:prstGeom>
            <a:noFill/>
            <a:ln>
              <a:noFill/>
            </a:ln>
          </p:spPr>
        </p:pic>
        <p:sp>
          <p:nvSpPr>
            <p:cNvPr id="132" name="Google Shape;132;p28"/>
            <p:cNvSpPr txBox="1"/>
            <p:nvPr/>
          </p:nvSpPr>
          <p:spPr>
            <a:xfrm>
              <a:off x="5144275" y="4296350"/>
              <a:ext cx="2280600" cy="73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1800">
                  <a:solidFill>
                    <a:srgbClr val="1D407B"/>
                  </a:solidFill>
                  <a:latin typeface="Calibri"/>
                  <a:ea typeface="Calibri"/>
                  <a:cs typeface="Calibri"/>
                  <a:sym typeface="Calibri"/>
                </a:rPr>
                <a:t>Portal proficiency</a:t>
              </a:r>
              <a:endParaRPr b="1" i="1" sz="1800">
                <a:solidFill>
                  <a:srgbClr val="1D407B"/>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46"/>
          <p:cNvSpPr txBox="1"/>
          <p:nvPr/>
        </p:nvSpPr>
        <p:spPr>
          <a:xfrm>
            <a:off x="36050" y="59225"/>
            <a:ext cx="7547700" cy="6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3000">
                <a:solidFill>
                  <a:srgbClr val="1D407B"/>
                </a:solidFill>
                <a:latin typeface="Calibri"/>
                <a:ea typeface="Calibri"/>
                <a:cs typeface="Calibri"/>
                <a:sym typeface="Calibri"/>
              </a:rPr>
              <a:t>artlook</a:t>
            </a:r>
            <a:r>
              <a:rPr lang="en" sz="3000">
                <a:solidFill>
                  <a:srgbClr val="1D407B"/>
                </a:solidFill>
                <a:latin typeface="Calibri"/>
                <a:ea typeface="Calibri"/>
                <a:cs typeface="Calibri"/>
                <a:sym typeface="Calibri"/>
              </a:rPr>
              <a:t>: Admin’s Perspective</a:t>
            </a:r>
            <a:endParaRPr sz="3000">
              <a:solidFill>
                <a:srgbClr val="1D407B"/>
              </a:solidFill>
              <a:latin typeface="Calibri"/>
              <a:ea typeface="Calibri"/>
              <a:cs typeface="Calibri"/>
              <a:sym typeface="Calibri"/>
            </a:endParaRPr>
          </a:p>
        </p:txBody>
      </p:sp>
      <p:sp>
        <p:nvSpPr>
          <p:cNvPr id="258" name="Google Shape;258;p46"/>
          <p:cNvSpPr txBox="1"/>
          <p:nvPr/>
        </p:nvSpPr>
        <p:spPr>
          <a:xfrm>
            <a:off x="111250" y="797225"/>
            <a:ext cx="8630400" cy="425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1D407B"/>
                </a:solidFill>
                <a:latin typeface="Calibri"/>
                <a:ea typeface="Calibri"/>
                <a:cs typeface="Calibri"/>
                <a:sym typeface="Calibri"/>
              </a:rPr>
              <a:t>Impersonate User</a:t>
            </a:r>
            <a:endParaRPr b="1" sz="2000">
              <a:solidFill>
                <a:srgbClr val="1D407B"/>
              </a:solidFill>
              <a:latin typeface="Calibri"/>
              <a:ea typeface="Calibri"/>
              <a:cs typeface="Calibri"/>
              <a:sym typeface="Calibri"/>
            </a:endParaRPr>
          </a:p>
          <a:p>
            <a:pPr indent="0" lvl="0" marL="0" rtl="0" algn="l">
              <a:spcBef>
                <a:spcPts val="0"/>
              </a:spcBef>
              <a:spcAft>
                <a:spcPts val="0"/>
              </a:spcAft>
              <a:buNone/>
            </a:pPr>
            <a:r>
              <a:rPr lang="en" sz="1800">
                <a:solidFill>
                  <a:srgbClr val="1D407B"/>
                </a:solidFill>
                <a:latin typeface="Calibri"/>
                <a:ea typeface="Calibri"/>
                <a:cs typeface="Calibri"/>
                <a:sym typeface="Calibri"/>
              </a:rPr>
              <a:t>This functionality is available for both schools and organizations. It allows you to quickly login to a user’s account and view the portal from their perspective. Through the Impersonate User functionality, you can make edits to that user’s data. </a:t>
            </a:r>
            <a:r>
              <a:rPr i="1" lang="en" sz="1800">
                <a:solidFill>
                  <a:srgbClr val="1D407B"/>
                </a:solidFill>
                <a:latin typeface="Calibri"/>
                <a:ea typeface="Calibri"/>
                <a:cs typeface="Calibri"/>
                <a:sym typeface="Calibri"/>
              </a:rPr>
              <a:t>Use this with caution!</a:t>
            </a:r>
            <a:endParaRPr i="1" sz="1800">
              <a:solidFill>
                <a:srgbClr val="1D407B"/>
              </a:solidFill>
              <a:latin typeface="Calibri"/>
              <a:ea typeface="Calibri"/>
              <a:cs typeface="Calibri"/>
              <a:sym typeface="Calibri"/>
            </a:endParaRPr>
          </a:p>
          <a:p>
            <a:pPr indent="0" lvl="0" marL="0" rtl="0" algn="l">
              <a:spcBef>
                <a:spcPts val="0"/>
              </a:spcBef>
              <a:spcAft>
                <a:spcPts val="0"/>
              </a:spcAft>
              <a:buNone/>
            </a:pPr>
            <a:r>
              <a:t/>
            </a:r>
            <a:endParaRPr i="1" sz="1000">
              <a:solidFill>
                <a:srgbClr val="1D407B"/>
              </a:solidFill>
              <a:latin typeface="Calibri"/>
              <a:ea typeface="Calibri"/>
              <a:cs typeface="Calibri"/>
              <a:sym typeface="Calibri"/>
            </a:endParaRPr>
          </a:p>
          <a:p>
            <a:pPr indent="0" lvl="0" marL="0" rtl="0" algn="l">
              <a:spcBef>
                <a:spcPts val="0"/>
              </a:spcBef>
              <a:spcAft>
                <a:spcPts val="0"/>
              </a:spcAft>
              <a:buNone/>
            </a:pPr>
            <a:r>
              <a:rPr lang="en" sz="1800">
                <a:solidFill>
                  <a:srgbClr val="1D407B"/>
                </a:solidFill>
                <a:latin typeface="Calibri"/>
                <a:ea typeface="Calibri"/>
                <a:cs typeface="Calibri"/>
                <a:sym typeface="Calibri"/>
              </a:rPr>
              <a:t>Sample use cases</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A user is confused about how to respond to a specific question in the portal</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A user is needs help updating their information</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A user reports a bug (e.g., the portal isn’t saving information correctly)</a:t>
            </a:r>
            <a:endParaRPr sz="1800">
              <a:solidFill>
                <a:srgbClr val="1D407B"/>
              </a:solidFill>
              <a:latin typeface="Calibri"/>
              <a:ea typeface="Calibri"/>
              <a:cs typeface="Calibri"/>
              <a:sym typeface="Calibri"/>
            </a:endParaRPr>
          </a:p>
          <a:p>
            <a:pPr indent="0" lvl="0" marL="0" rtl="0" algn="l">
              <a:spcBef>
                <a:spcPts val="0"/>
              </a:spcBef>
              <a:spcAft>
                <a:spcPts val="0"/>
              </a:spcAft>
              <a:buNone/>
            </a:pPr>
            <a:r>
              <a:t/>
            </a:r>
            <a:endParaRPr sz="1200">
              <a:solidFill>
                <a:srgbClr val="1D407B"/>
              </a:solidFill>
              <a:latin typeface="Calibri"/>
              <a:ea typeface="Calibri"/>
              <a:cs typeface="Calibri"/>
              <a:sym typeface="Calibri"/>
            </a:endParaRPr>
          </a:p>
          <a:p>
            <a:pPr indent="0" lvl="0" marL="0" rtl="0" algn="l">
              <a:spcBef>
                <a:spcPts val="0"/>
              </a:spcBef>
              <a:spcAft>
                <a:spcPts val="0"/>
              </a:spcAft>
              <a:buNone/>
            </a:pPr>
            <a:r>
              <a:rPr lang="en" sz="1800">
                <a:solidFill>
                  <a:srgbClr val="1D407B"/>
                </a:solidFill>
                <a:latin typeface="Calibri"/>
                <a:ea typeface="Calibri"/>
                <a:cs typeface="Calibri"/>
                <a:sym typeface="Calibri"/>
              </a:rPr>
              <a:t>This is also a convenient way to update organization and school </a:t>
            </a:r>
            <a:r>
              <a:rPr lang="en" sz="1800">
                <a:solidFill>
                  <a:srgbClr val="1D407B"/>
                </a:solidFill>
                <a:latin typeface="Calibri"/>
                <a:ea typeface="Calibri"/>
                <a:cs typeface="Calibri"/>
                <a:sym typeface="Calibri"/>
              </a:rPr>
              <a:t>information</a:t>
            </a:r>
            <a:r>
              <a:rPr lang="en" sz="1800">
                <a:solidFill>
                  <a:srgbClr val="1D407B"/>
                </a:solidFill>
                <a:latin typeface="Calibri"/>
                <a:ea typeface="Calibri"/>
                <a:cs typeface="Calibri"/>
                <a:sym typeface="Calibri"/>
              </a:rPr>
              <a:t> if you are uncomfortable with the admin portal.</a:t>
            </a:r>
            <a:endParaRPr sz="1800">
              <a:solidFill>
                <a:srgbClr val="1D407B"/>
              </a:solidFill>
              <a:latin typeface="Calibri"/>
              <a:ea typeface="Calibri"/>
              <a:cs typeface="Calibri"/>
              <a:sym typeface="Calibri"/>
            </a:endParaRPr>
          </a:p>
          <a:p>
            <a:pPr indent="0" lvl="0" marL="0" rtl="0" algn="l">
              <a:spcBef>
                <a:spcPts val="0"/>
              </a:spcBef>
              <a:spcAft>
                <a:spcPts val="0"/>
              </a:spcAft>
              <a:buNone/>
            </a:pPr>
            <a:r>
              <a:t/>
            </a:r>
            <a:endParaRPr sz="1000">
              <a:solidFill>
                <a:srgbClr val="1D407B"/>
              </a:solidFill>
              <a:latin typeface="Calibri"/>
              <a:ea typeface="Calibri"/>
              <a:cs typeface="Calibri"/>
              <a:sym typeface="Calibri"/>
            </a:endParaRPr>
          </a:p>
          <a:p>
            <a:pPr indent="0" lvl="0" marL="0" rtl="0" algn="l">
              <a:spcBef>
                <a:spcPts val="0"/>
              </a:spcBef>
              <a:spcAft>
                <a:spcPts val="0"/>
              </a:spcAft>
              <a:buNone/>
            </a:pPr>
            <a:r>
              <a:rPr lang="en" sz="1800">
                <a:solidFill>
                  <a:srgbClr val="1D407B"/>
                </a:solidFill>
                <a:latin typeface="Calibri"/>
                <a:ea typeface="Calibri"/>
                <a:cs typeface="Calibri"/>
                <a:sym typeface="Calibri"/>
              </a:rPr>
              <a:t>You can Impersonate Users through the Users view or by editing an organization in the Organizations view (see previous slide).</a:t>
            </a:r>
            <a:endParaRPr sz="1800">
              <a:solidFill>
                <a:srgbClr val="1D407B"/>
              </a:solidFill>
              <a:latin typeface="Calibri"/>
              <a:ea typeface="Calibri"/>
              <a:cs typeface="Calibri"/>
              <a:sym typeface="Calibri"/>
            </a:endParaRPr>
          </a:p>
        </p:txBody>
      </p:sp>
      <p:pic>
        <p:nvPicPr>
          <p:cNvPr id="259" name="Google Shape;259;p46"/>
          <p:cNvPicPr preferRelativeResize="0"/>
          <p:nvPr/>
        </p:nvPicPr>
        <p:blipFill>
          <a:blip r:embed="rId3">
            <a:alphaModFix/>
          </a:blip>
          <a:stretch>
            <a:fillRect/>
          </a:stretch>
        </p:blipFill>
        <p:spPr>
          <a:xfrm>
            <a:off x="7150802" y="202975"/>
            <a:ext cx="1831800" cy="494500"/>
          </a:xfrm>
          <a:prstGeom prst="rect">
            <a:avLst/>
          </a:prstGeom>
          <a:noFill/>
          <a:ln>
            <a:noFill/>
          </a:ln>
        </p:spPr>
      </p:pic>
      <p:cxnSp>
        <p:nvCxnSpPr>
          <p:cNvPr id="260" name="Google Shape;260;p46"/>
          <p:cNvCxnSpPr/>
          <p:nvPr/>
        </p:nvCxnSpPr>
        <p:spPr>
          <a:xfrm>
            <a:off x="207825" y="721025"/>
            <a:ext cx="5248500" cy="12300"/>
          </a:xfrm>
          <a:prstGeom prst="straightConnector1">
            <a:avLst/>
          </a:prstGeom>
          <a:noFill/>
          <a:ln cap="flat" cmpd="sng" w="19050">
            <a:solidFill>
              <a:srgbClr val="0097A7"/>
            </a:solidFill>
            <a:prstDash val="lgDash"/>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47"/>
          <p:cNvSpPr txBox="1"/>
          <p:nvPr/>
        </p:nvSpPr>
        <p:spPr>
          <a:xfrm>
            <a:off x="36050" y="59225"/>
            <a:ext cx="7547700" cy="6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3000">
                <a:solidFill>
                  <a:srgbClr val="1D407B"/>
                </a:solidFill>
                <a:latin typeface="Calibri"/>
                <a:ea typeface="Calibri"/>
                <a:cs typeface="Calibri"/>
                <a:sym typeface="Calibri"/>
              </a:rPr>
              <a:t>artlook</a:t>
            </a:r>
            <a:r>
              <a:rPr lang="en" sz="3000">
                <a:solidFill>
                  <a:srgbClr val="1D407B"/>
                </a:solidFill>
                <a:latin typeface="Calibri"/>
                <a:ea typeface="Calibri"/>
                <a:cs typeface="Calibri"/>
                <a:sym typeface="Calibri"/>
              </a:rPr>
              <a:t>: Admin’s Perspective</a:t>
            </a:r>
            <a:endParaRPr sz="3000">
              <a:solidFill>
                <a:srgbClr val="1D407B"/>
              </a:solidFill>
              <a:latin typeface="Calibri"/>
              <a:ea typeface="Calibri"/>
              <a:cs typeface="Calibri"/>
              <a:sym typeface="Calibri"/>
            </a:endParaRPr>
          </a:p>
        </p:txBody>
      </p:sp>
      <p:sp>
        <p:nvSpPr>
          <p:cNvPr id="266" name="Google Shape;266;p47"/>
          <p:cNvSpPr txBox="1"/>
          <p:nvPr/>
        </p:nvSpPr>
        <p:spPr>
          <a:xfrm>
            <a:off x="111250" y="797225"/>
            <a:ext cx="8871300" cy="41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1D407B"/>
                </a:solidFill>
                <a:latin typeface="Calibri"/>
                <a:ea typeface="Calibri"/>
                <a:cs typeface="Calibri"/>
                <a:sym typeface="Calibri"/>
              </a:rPr>
              <a:t>Creating new schools</a:t>
            </a:r>
            <a:endParaRPr b="1" sz="1800">
              <a:solidFill>
                <a:srgbClr val="1D407B"/>
              </a:solidFill>
              <a:latin typeface="Calibri"/>
              <a:ea typeface="Calibri"/>
              <a:cs typeface="Calibri"/>
              <a:sym typeface="Calibri"/>
            </a:endParaRPr>
          </a:p>
          <a:p>
            <a:pPr indent="0" lvl="0" marL="0" rtl="0" algn="l">
              <a:spcBef>
                <a:spcPts val="0"/>
              </a:spcBef>
              <a:spcAft>
                <a:spcPts val="0"/>
              </a:spcAft>
              <a:buNone/>
            </a:pPr>
            <a:r>
              <a:rPr lang="en" sz="1800">
                <a:solidFill>
                  <a:srgbClr val="1D407B"/>
                </a:solidFill>
                <a:latin typeface="Calibri"/>
                <a:ea typeface="Calibri"/>
                <a:cs typeface="Calibri"/>
                <a:sym typeface="Calibri"/>
              </a:rPr>
              <a:t>Occasionally, a new school may open in your community (or perhaps two neighboring schools will merge into a single school with a unique name and ID). Each year, you will want to pay close attention to how your school district (and, potentially, state board of education) tracks schools so that you can maintain consistency between those sources and artlook (Ingenuity will help you with this process in Y2 of implementation).</a:t>
            </a:r>
            <a:endParaRPr sz="1800">
              <a:solidFill>
                <a:srgbClr val="1D407B"/>
              </a:solidFill>
              <a:latin typeface="Calibri"/>
              <a:ea typeface="Calibri"/>
              <a:cs typeface="Calibri"/>
              <a:sym typeface="Calibri"/>
            </a:endParaRPr>
          </a:p>
          <a:p>
            <a:pPr indent="0" lvl="0" marL="0" rtl="0" algn="l">
              <a:spcBef>
                <a:spcPts val="0"/>
              </a:spcBef>
              <a:spcAft>
                <a:spcPts val="0"/>
              </a:spcAft>
              <a:buNone/>
            </a:pPr>
            <a:r>
              <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Click on “Schools” in the left-hand navigation menu.</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Click “New school”.</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Provide a name and address for the school.</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Select the school’s category </a:t>
            </a:r>
            <a:endParaRPr sz="1800">
              <a:solidFill>
                <a:srgbClr val="1D407B"/>
              </a:solidFill>
              <a:latin typeface="Calibri"/>
              <a:ea typeface="Calibri"/>
              <a:cs typeface="Calibri"/>
              <a:sym typeface="Calibri"/>
            </a:endParaRPr>
          </a:p>
          <a:p>
            <a:pPr indent="-342900" lvl="1" marL="9144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The school’s category determines the version of the survey (i.e., elementary or high school) that will be assigned to the school</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Click “Create School”.</a:t>
            </a:r>
            <a:endParaRPr b="1" sz="1800">
              <a:solidFill>
                <a:srgbClr val="1D407B"/>
              </a:solidFill>
              <a:latin typeface="Calibri"/>
              <a:ea typeface="Calibri"/>
              <a:cs typeface="Calibri"/>
              <a:sym typeface="Calibri"/>
            </a:endParaRPr>
          </a:p>
          <a:p>
            <a:pPr indent="0" lvl="0" marL="0" rtl="0" algn="l">
              <a:spcBef>
                <a:spcPts val="0"/>
              </a:spcBef>
              <a:spcAft>
                <a:spcPts val="0"/>
              </a:spcAft>
              <a:buNone/>
            </a:pPr>
            <a:r>
              <a:t/>
            </a:r>
            <a:endParaRPr sz="1800">
              <a:solidFill>
                <a:srgbClr val="1D407B"/>
              </a:solidFill>
              <a:latin typeface="Calibri"/>
              <a:ea typeface="Calibri"/>
              <a:cs typeface="Calibri"/>
              <a:sym typeface="Calibri"/>
            </a:endParaRPr>
          </a:p>
        </p:txBody>
      </p:sp>
      <p:pic>
        <p:nvPicPr>
          <p:cNvPr id="267" name="Google Shape;267;p47"/>
          <p:cNvPicPr preferRelativeResize="0"/>
          <p:nvPr/>
        </p:nvPicPr>
        <p:blipFill>
          <a:blip r:embed="rId3">
            <a:alphaModFix/>
          </a:blip>
          <a:stretch>
            <a:fillRect/>
          </a:stretch>
        </p:blipFill>
        <p:spPr>
          <a:xfrm>
            <a:off x="7150802" y="202975"/>
            <a:ext cx="1831800" cy="494500"/>
          </a:xfrm>
          <a:prstGeom prst="rect">
            <a:avLst/>
          </a:prstGeom>
          <a:noFill/>
          <a:ln>
            <a:noFill/>
          </a:ln>
        </p:spPr>
      </p:pic>
      <p:cxnSp>
        <p:nvCxnSpPr>
          <p:cNvPr id="268" name="Google Shape;268;p47"/>
          <p:cNvCxnSpPr/>
          <p:nvPr/>
        </p:nvCxnSpPr>
        <p:spPr>
          <a:xfrm>
            <a:off x="207825" y="721025"/>
            <a:ext cx="5248500" cy="12300"/>
          </a:xfrm>
          <a:prstGeom prst="straightConnector1">
            <a:avLst/>
          </a:prstGeom>
          <a:noFill/>
          <a:ln cap="flat" cmpd="sng" w="19050">
            <a:solidFill>
              <a:srgbClr val="0097A7"/>
            </a:solidFill>
            <a:prstDash val="lgDash"/>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48"/>
          <p:cNvSpPr txBox="1"/>
          <p:nvPr/>
        </p:nvSpPr>
        <p:spPr>
          <a:xfrm>
            <a:off x="36050" y="59225"/>
            <a:ext cx="7547700" cy="6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3000">
                <a:solidFill>
                  <a:srgbClr val="1D407B"/>
                </a:solidFill>
                <a:latin typeface="Calibri"/>
                <a:ea typeface="Calibri"/>
                <a:cs typeface="Calibri"/>
                <a:sym typeface="Calibri"/>
              </a:rPr>
              <a:t>artlook</a:t>
            </a:r>
            <a:r>
              <a:rPr lang="en" sz="3000">
                <a:solidFill>
                  <a:srgbClr val="1D407B"/>
                </a:solidFill>
                <a:latin typeface="Calibri"/>
                <a:ea typeface="Calibri"/>
                <a:cs typeface="Calibri"/>
                <a:sym typeface="Calibri"/>
              </a:rPr>
              <a:t>: Admin’s Perspective</a:t>
            </a:r>
            <a:endParaRPr sz="3000">
              <a:solidFill>
                <a:srgbClr val="1D407B"/>
              </a:solidFill>
              <a:latin typeface="Calibri"/>
              <a:ea typeface="Calibri"/>
              <a:cs typeface="Calibri"/>
              <a:sym typeface="Calibri"/>
            </a:endParaRPr>
          </a:p>
        </p:txBody>
      </p:sp>
      <p:sp>
        <p:nvSpPr>
          <p:cNvPr id="274" name="Google Shape;274;p48"/>
          <p:cNvSpPr txBox="1"/>
          <p:nvPr/>
        </p:nvSpPr>
        <p:spPr>
          <a:xfrm>
            <a:off x="111250" y="797225"/>
            <a:ext cx="8630400" cy="425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1D407B"/>
                </a:solidFill>
                <a:latin typeface="Calibri"/>
                <a:ea typeface="Calibri"/>
                <a:cs typeface="Calibri"/>
                <a:sym typeface="Calibri"/>
              </a:rPr>
              <a:t>Updating school information</a:t>
            </a:r>
            <a:endParaRPr b="1" sz="2000">
              <a:solidFill>
                <a:srgbClr val="1D407B"/>
              </a:solidFill>
              <a:latin typeface="Calibri"/>
              <a:ea typeface="Calibri"/>
              <a:cs typeface="Calibri"/>
              <a:sym typeface="Calibri"/>
            </a:endParaRPr>
          </a:p>
          <a:p>
            <a:pPr indent="0" lvl="0" marL="0" rtl="0" algn="l">
              <a:spcBef>
                <a:spcPts val="0"/>
              </a:spcBef>
              <a:spcAft>
                <a:spcPts val="0"/>
              </a:spcAft>
              <a:buNone/>
            </a:pPr>
            <a:r>
              <a:rPr lang="en" sz="1800">
                <a:solidFill>
                  <a:srgbClr val="1D407B"/>
                </a:solidFill>
                <a:latin typeface="Calibri"/>
                <a:ea typeface="Calibri"/>
                <a:cs typeface="Calibri"/>
                <a:sym typeface="Calibri"/>
              </a:rPr>
              <a:t>Sometimes schools open, close, merge, change locations, etc. You may therefore need to occasionally update information about a school in your community. You can do this any time (between school years or in the middle of a school year). Note that the Schools view is a list of schools to have ever existed in your community. (It is, essentially, a list of all the schools in your community’s artlook database.) For each school year, every school can be “Active” or not “Active”.</a:t>
            </a:r>
            <a:endParaRPr sz="1800">
              <a:solidFill>
                <a:srgbClr val="1D407B"/>
              </a:solidFill>
              <a:latin typeface="Calibri"/>
              <a:ea typeface="Calibri"/>
              <a:cs typeface="Calibri"/>
              <a:sym typeface="Calibri"/>
            </a:endParaRPr>
          </a:p>
          <a:p>
            <a:pPr indent="0" lvl="0" marL="0" rtl="0" algn="l">
              <a:spcBef>
                <a:spcPts val="0"/>
              </a:spcBef>
              <a:spcAft>
                <a:spcPts val="0"/>
              </a:spcAft>
              <a:buNone/>
            </a:pPr>
            <a:r>
              <a:t/>
            </a:r>
            <a:endParaRPr sz="1200">
              <a:solidFill>
                <a:srgbClr val="1D407B"/>
              </a:solidFill>
              <a:latin typeface="Calibri"/>
              <a:ea typeface="Calibri"/>
              <a:cs typeface="Calibri"/>
              <a:sym typeface="Calibri"/>
            </a:endParaRPr>
          </a:p>
          <a:p>
            <a:pPr indent="0" lvl="0" marL="0" rtl="0" algn="l">
              <a:spcBef>
                <a:spcPts val="0"/>
              </a:spcBef>
              <a:spcAft>
                <a:spcPts val="0"/>
              </a:spcAft>
              <a:buNone/>
            </a:pPr>
            <a:r>
              <a:rPr lang="en" sz="1800">
                <a:solidFill>
                  <a:srgbClr val="1D407B"/>
                </a:solidFill>
                <a:latin typeface="Calibri"/>
                <a:ea typeface="Calibri"/>
                <a:cs typeface="Calibri"/>
                <a:sym typeface="Calibri"/>
              </a:rPr>
              <a:t>Some guidelines:</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If a school closes in the middle of a school year, then consider keeping that school “Active” for the remainder of that year.</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Never delete or destroy a school in the admin portal. If a school closes, you can simply make that school not “Active” for that year.</a:t>
            </a:r>
            <a:endParaRPr sz="1800">
              <a:solidFill>
                <a:srgbClr val="1D407B"/>
              </a:solidFill>
              <a:latin typeface="Calibri"/>
              <a:ea typeface="Calibri"/>
              <a:cs typeface="Calibri"/>
              <a:sym typeface="Calibri"/>
            </a:endParaRPr>
          </a:p>
          <a:p>
            <a:pPr indent="0" lvl="0" marL="0" rtl="0" algn="l">
              <a:spcBef>
                <a:spcPts val="0"/>
              </a:spcBef>
              <a:spcAft>
                <a:spcPts val="0"/>
              </a:spcAft>
              <a:buNone/>
            </a:pPr>
            <a:r>
              <a:t/>
            </a:r>
            <a:endParaRPr sz="1800">
              <a:solidFill>
                <a:srgbClr val="1D407B"/>
              </a:solidFill>
              <a:latin typeface="Calibri"/>
              <a:ea typeface="Calibri"/>
              <a:cs typeface="Calibri"/>
              <a:sym typeface="Calibri"/>
            </a:endParaRPr>
          </a:p>
        </p:txBody>
      </p:sp>
      <p:pic>
        <p:nvPicPr>
          <p:cNvPr id="275" name="Google Shape;275;p48"/>
          <p:cNvPicPr preferRelativeResize="0"/>
          <p:nvPr/>
        </p:nvPicPr>
        <p:blipFill>
          <a:blip r:embed="rId3">
            <a:alphaModFix/>
          </a:blip>
          <a:stretch>
            <a:fillRect/>
          </a:stretch>
        </p:blipFill>
        <p:spPr>
          <a:xfrm>
            <a:off x="7150802" y="202975"/>
            <a:ext cx="1831800" cy="494500"/>
          </a:xfrm>
          <a:prstGeom prst="rect">
            <a:avLst/>
          </a:prstGeom>
          <a:noFill/>
          <a:ln>
            <a:noFill/>
          </a:ln>
        </p:spPr>
      </p:pic>
      <p:cxnSp>
        <p:nvCxnSpPr>
          <p:cNvPr id="276" name="Google Shape;276;p48"/>
          <p:cNvCxnSpPr/>
          <p:nvPr/>
        </p:nvCxnSpPr>
        <p:spPr>
          <a:xfrm>
            <a:off x="207825" y="721025"/>
            <a:ext cx="5248500" cy="12300"/>
          </a:xfrm>
          <a:prstGeom prst="straightConnector1">
            <a:avLst/>
          </a:prstGeom>
          <a:noFill/>
          <a:ln cap="flat" cmpd="sng" w="19050">
            <a:solidFill>
              <a:srgbClr val="0097A7"/>
            </a:solidFill>
            <a:prstDash val="lgDash"/>
            <a:round/>
            <a:headEnd len="med" w="med" type="none"/>
            <a:tailEnd len="med" w="med"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49"/>
          <p:cNvSpPr txBox="1"/>
          <p:nvPr/>
        </p:nvSpPr>
        <p:spPr>
          <a:xfrm>
            <a:off x="36050" y="59225"/>
            <a:ext cx="7547700" cy="6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3000">
                <a:solidFill>
                  <a:srgbClr val="1D407B"/>
                </a:solidFill>
                <a:latin typeface="Calibri"/>
                <a:ea typeface="Calibri"/>
                <a:cs typeface="Calibri"/>
                <a:sym typeface="Calibri"/>
              </a:rPr>
              <a:t>artlook</a:t>
            </a:r>
            <a:r>
              <a:rPr lang="en" sz="3000">
                <a:solidFill>
                  <a:srgbClr val="1D407B"/>
                </a:solidFill>
                <a:latin typeface="Calibri"/>
                <a:ea typeface="Calibri"/>
                <a:cs typeface="Calibri"/>
                <a:sym typeface="Calibri"/>
              </a:rPr>
              <a:t>: Admin’s Perspective</a:t>
            </a:r>
            <a:endParaRPr sz="3000">
              <a:solidFill>
                <a:srgbClr val="1D407B"/>
              </a:solidFill>
              <a:latin typeface="Calibri"/>
              <a:ea typeface="Calibri"/>
              <a:cs typeface="Calibri"/>
              <a:sym typeface="Calibri"/>
            </a:endParaRPr>
          </a:p>
        </p:txBody>
      </p:sp>
      <p:sp>
        <p:nvSpPr>
          <p:cNvPr id="282" name="Google Shape;282;p49"/>
          <p:cNvSpPr txBox="1"/>
          <p:nvPr/>
        </p:nvSpPr>
        <p:spPr>
          <a:xfrm>
            <a:off x="111250" y="949625"/>
            <a:ext cx="8630400" cy="287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1D407B"/>
                </a:solidFill>
                <a:latin typeface="Calibri"/>
                <a:ea typeface="Calibri"/>
                <a:cs typeface="Calibri"/>
                <a:sym typeface="Calibri"/>
              </a:rPr>
              <a:t>Updating school information</a:t>
            </a:r>
            <a:endParaRPr b="1" sz="2000">
              <a:solidFill>
                <a:srgbClr val="1D407B"/>
              </a:solidFill>
              <a:latin typeface="Calibri"/>
              <a:ea typeface="Calibri"/>
              <a:cs typeface="Calibri"/>
              <a:sym typeface="Calibri"/>
            </a:endParaRPr>
          </a:p>
          <a:p>
            <a:pPr indent="0" lvl="0" marL="0" rtl="0" algn="l">
              <a:spcBef>
                <a:spcPts val="0"/>
              </a:spcBef>
              <a:spcAft>
                <a:spcPts val="0"/>
              </a:spcAft>
              <a:buNone/>
            </a:pPr>
            <a:r>
              <a:t/>
            </a:r>
            <a:endParaRPr b="1" sz="12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Click on “Schools” in the left-hand navigation menu.</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Search for the school in the Schools view. </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Click on “Edit” for the school that you are interested in editing.</a:t>
            </a:r>
            <a:endParaRPr sz="1800">
              <a:solidFill>
                <a:srgbClr val="1D407B"/>
              </a:solidFill>
              <a:latin typeface="Calibri"/>
              <a:ea typeface="Calibri"/>
              <a:cs typeface="Calibri"/>
              <a:sym typeface="Calibri"/>
            </a:endParaRPr>
          </a:p>
          <a:p>
            <a:pPr indent="-342900" lvl="1" marL="9144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This gives you the option to update the school name and/or address. Enter your change and click “Update School”.</a:t>
            </a:r>
            <a:endParaRPr sz="1800">
              <a:solidFill>
                <a:srgbClr val="1D407B"/>
              </a:solidFill>
              <a:latin typeface="Calibri"/>
              <a:ea typeface="Calibri"/>
              <a:cs typeface="Calibri"/>
              <a:sym typeface="Calibri"/>
            </a:endParaRPr>
          </a:p>
          <a:p>
            <a:pPr indent="-342900" lvl="1" marL="9144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If you update address information, you do not have to update latitude and longitude--artlook will take care of that for you!</a:t>
            </a:r>
            <a:endParaRPr sz="1800">
              <a:solidFill>
                <a:srgbClr val="1D407B"/>
              </a:solidFill>
              <a:latin typeface="Calibri"/>
              <a:ea typeface="Calibri"/>
              <a:cs typeface="Calibri"/>
              <a:sym typeface="Calibri"/>
            </a:endParaRPr>
          </a:p>
          <a:p>
            <a:pPr indent="0" lvl="0" marL="0" rtl="0" algn="l">
              <a:spcBef>
                <a:spcPts val="0"/>
              </a:spcBef>
              <a:spcAft>
                <a:spcPts val="0"/>
              </a:spcAft>
              <a:buNone/>
            </a:pPr>
            <a:r>
              <a:t/>
            </a:r>
            <a:endParaRPr sz="1800">
              <a:solidFill>
                <a:srgbClr val="1D407B"/>
              </a:solidFill>
              <a:latin typeface="Calibri"/>
              <a:ea typeface="Calibri"/>
              <a:cs typeface="Calibri"/>
              <a:sym typeface="Calibri"/>
            </a:endParaRPr>
          </a:p>
        </p:txBody>
      </p:sp>
      <p:pic>
        <p:nvPicPr>
          <p:cNvPr id="283" name="Google Shape;283;p49"/>
          <p:cNvPicPr preferRelativeResize="0"/>
          <p:nvPr/>
        </p:nvPicPr>
        <p:blipFill>
          <a:blip r:embed="rId3">
            <a:alphaModFix/>
          </a:blip>
          <a:stretch>
            <a:fillRect/>
          </a:stretch>
        </p:blipFill>
        <p:spPr>
          <a:xfrm>
            <a:off x="7150802" y="202975"/>
            <a:ext cx="1831800" cy="494500"/>
          </a:xfrm>
          <a:prstGeom prst="rect">
            <a:avLst/>
          </a:prstGeom>
          <a:noFill/>
          <a:ln>
            <a:noFill/>
          </a:ln>
        </p:spPr>
      </p:pic>
      <p:cxnSp>
        <p:nvCxnSpPr>
          <p:cNvPr id="284" name="Google Shape;284;p49"/>
          <p:cNvCxnSpPr/>
          <p:nvPr/>
        </p:nvCxnSpPr>
        <p:spPr>
          <a:xfrm>
            <a:off x="207825" y="721025"/>
            <a:ext cx="5248500" cy="12300"/>
          </a:xfrm>
          <a:prstGeom prst="straightConnector1">
            <a:avLst/>
          </a:prstGeom>
          <a:noFill/>
          <a:ln cap="flat" cmpd="sng" w="19050">
            <a:solidFill>
              <a:srgbClr val="0097A7"/>
            </a:solidFill>
            <a:prstDash val="lgDash"/>
            <a:round/>
            <a:headEnd len="med" w="med" type="none"/>
            <a:tailEnd len="med" w="med"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50"/>
          <p:cNvSpPr txBox="1"/>
          <p:nvPr/>
        </p:nvSpPr>
        <p:spPr>
          <a:xfrm>
            <a:off x="36050" y="59225"/>
            <a:ext cx="7547700" cy="6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3000">
                <a:solidFill>
                  <a:srgbClr val="1D407B"/>
                </a:solidFill>
                <a:latin typeface="Calibri"/>
                <a:ea typeface="Calibri"/>
                <a:cs typeface="Calibri"/>
                <a:sym typeface="Calibri"/>
              </a:rPr>
              <a:t>artlook</a:t>
            </a:r>
            <a:r>
              <a:rPr lang="en" sz="3000">
                <a:solidFill>
                  <a:srgbClr val="1D407B"/>
                </a:solidFill>
                <a:latin typeface="Calibri"/>
                <a:ea typeface="Calibri"/>
                <a:cs typeface="Calibri"/>
                <a:sym typeface="Calibri"/>
              </a:rPr>
              <a:t>: Admin’s Perspective</a:t>
            </a:r>
            <a:endParaRPr sz="3000">
              <a:solidFill>
                <a:srgbClr val="1D407B"/>
              </a:solidFill>
              <a:latin typeface="Calibri"/>
              <a:ea typeface="Calibri"/>
              <a:cs typeface="Calibri"/>
              <a:sym typeface="Calibri"/>
            </a:endParaRPr>
          </a:p>
        </p:txBody>
      </p:sp>
      <p:sp>
        <p:nvSpPr>
          <p:cNvPr id="290" name="Google Shape;290;p50"/>
          <p:cNvSpPr txBox="1"/>
          <p:nvPr/>
        </p:nvSpPr>
        <p:spPr>
          <a:xfrm>
            <a:off x="111250" y="721025"/>
            <a:ext cx="8630400" cy="434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1D407B"/>
                </a:solidFill>
                <a:latin typeface="Calibri"/>
                <a:ea typeface="Calibri"/>
                <a:cs typeface="Calibri"/>
                <a:sym typeface="Calibri"/>
              </a:rPr>
              <a:t>Make a school “inactive” for a given school year</a:t>
            </a:r>
            <a:endParaRPr b="1" sz="1200">
              <a:solidFill>
                <a:srgbClr val="1D407B"/>
              </a:solidFill>
              <a:latin typeface="Calibri"/>
              <a:ea typeface="Calibri"/>
              <a:cs typeface="Calibri"/>
              <a:sym typeface="Calibri"/>
            </a:endParaRPr>
          </a:p>
          <a:p>
            <a:pPr indent="0" lvl="0" marL="0" rtl="0" algn="l">
              <a:spcBef>
                <a:spcPts val="0"/>
              </a:spcBef>
              <a:spcAft>
                <a:spcPts val="0"/>
              </a:spcAft>
              <a:buNone/>
            </a:pPr>
            <a:r>
              <a:rPr lang="en" sz="1600">
                <a:solidFill>
                  <a:srgbClr val="1D407B"/>
                </a:solidFill>
                <a:latin typeface="Calibri"/>
                <a:ea typeface="Calibri"/>
                <a:cs typeface="Calibri"/>
                <a:sym typeface="Calibri"/>
              </a:rPr>
              <a:t>Each school in your database can be listed as “active” or “inactive” for a given school year. If a school closed at the end of SY 2017-18, for example, you can set the school as inactive for the 2018-19 school year. When a school is set as inactive, that school will not appear on the artlook frontend for that school year.</a:t>
            </a:r>
            <a:endParaRPr sz="1600">
              <a:solidFill>
                <a:srgbClr val="1D407B"/>
              </a:solidFill>
              <a:latin typeface="Calibri"/>
              <a:ea typeface="Calibri"/>
              <a:cs typeface="Calibri"/>
              <a:sym typeface="Calibri"/>
            </a:endParaRPr>
          </a:p>
          <a:p>
            <a:pPr indent="0" lvl="0" marL="0" rtl="0" algn="l">
              <a:spcBef>
                <a:spcPts val="0"/>
              </a:spcBef>
              <a:spcAft>
                <a:spcPts val="0"/>
              </a:spcAft>
              <a:buNone/>
            </a:pPr>
            <a:r>
              <a:t/>
            </a:r>
            <a:endParaRPr sz="600">
              <a:solidFill>
                <a:srgbClr val="1D407B"/>
              </a:solidFill>
              <a:latin typeface="Calibri"/>
              <a:ea typeface="Calibri"/>
              <a:cs typeface="Calibri"/>
              <a:sym typeface="Calibri"/>
            </a:endParaRPr>
          </a:p>
          <a:p>
            <a:pPr indent="0" lvl="0" marL="0" rtl="0" algn="l">
              <a:spcBef>
                <a:spcPts val="0"/>
              </a:spcBef>
              <a:spcAft>
                <a:spcPts val="0"/>
              </a:spcAft>
              <a:buNone/>
            </a:pPr>
            <a:r>
              <a:rPr lang="en" sz="1600">
                <a:solidFill>
                  <a:srgbClr val="1D407B"/>
                </a:solidFill>
                <a:latin typeface="Calibri"/>
                <a:ea typeface="Calibri"/>
                <a:cs typeface="Calibri"/>
                <a:sym typeface="Calibri"/>
              </a:rPr>
              <a:t>Steps to make a school inactive:</a:t>
            </a:r>
            <a:endParaRPr sz="1600">
              <a:solidFill>
                <a:srgbClr val="1D407B"/>
              </a:solidFill>
              <a:latin typeface="Calibri"/>
              <a:ea typeface="Calibri"/>
              <a:cs typeface="Calibri"/>
              <a:sym typeface="Calibri"/>
            </a:endParaRPr>
          </a:p>
          <a:p>
            <a:pPr indent="0" lvl="0" marL="0" rtl="0" algn="l">
              <a:spcBef>
                <a:spcPts val="0"/>
              </a:spcBef>
              <a:spcAft>
                <a:spcPts val="0"/>
              </a:spcAft>
              <a:buNone/>
            </a:pPr>
            <a:r>
              <a:t/>
            </a:r>
            <a:endParaRPr sz="400">
              <a:solidFill>
                <a:srgbClr val="1D407B"/>
              </a:solidFill>
              <a:latin typeface="Calibri"/>
              <a:ea typeface="Calibri"/>
              <a:cs typeface="Calibri"/>
              <a:sym typeface="Calibri"/>
            </a:endParaRPr>
          </a:p>
          <a:p>
            <a:pPr indent="-330200" lvl="0" marL="457200" rtl="0" algn="l">
              <a:spcBef>
                <a:spcPts val="0"/>
              </a:spcBef>
              <a:spcAft>
                <a:spcPts val="0"/>
              </a:spcAft>
              <a:buClr>
                <a:srgbClr val="1D407B"/>
              </a:buClr>
              <a:buSzPts val="1600"/>
              <a:buFont typeface="Calibri"/>
              <a:buChar char="●"/>
            </a:pPr>
            <a:r>
              <a:rPr lang="en" sz="1600">
                <a:solidFill>
                  <a:srgbClr val="1D407B"/>
                </a:solidFill>
                <a:latin typeface="Calibri"/>
                <a:ea typeface="Calibri"/>
                <a:cs typeface="Calibri"/>
                <a:sym typeface="Calibri"/>
              </a:rPr>
              <a:t>Click on “Schools” in the left-hand navigation menu.</a:t>
            </a:r>
            <a:endParaRPr sz="1600">
              <a:solidFill>
                <a:srgbClr val="1D407B"/>
              </a:solidFill>
              <a:latin typeface="Calibri"/>
              <a:ea typeface="Calibri"/>
              <a:cs typeface="Calibri"/>
              <a:sym typeface="Calibri"/>
            </a:endParaRPr>
          </a:p>
          <a:p>
            <a:pPr indent="-330200" lvl="0" marL="457200" rtl="0" algn="l">
              <a:spcBef>
                <a:spcPts val="0"/>
              </a:spcBef>
              <a:spcAft>
                <a:spcPts val="0"/>
              </a:spcAft>
              <a:buClr>
                <a:srgbClr val="1D407B"/>
              </a:buClr>
              <a:buSzPts val="1600"/>
              <a:buFont typeface="Calibri"/>
              <a:buChar char="●"/>
            </a:pPr>
            <a:r>
              <a:rPr lang="en" sz="1600">
                <a:solidFill>
                  <a:srgbClr val="1D407B"/>
                </a:solidFill>
                <a:latin typeface="Calibri"/>
                <a:ea typeface="Calibri"/>
                <a:cs typeface="Calibri"/>
                <a:sym typeface="Calibri"/>
              </a:rPr>
              <a:t>Use the search bar at the top of the page to find the school you want to set as “inactive.” </a:t>
            </a:r>
            <a:endParaRPr sz="1600">
              <a:solidFill>
                <a:srgbClr val="1D407B"/>
              </a:solidFill>
              <a:latin typeface="Calibri"/>
              <a:ea typeface="Calibri"/>
              <a:cs typeface="Calibri"/>
              <a:sym typeface="Calibri"/>
            </a:endParaRPr>
          </a:p>
          <a:p>
            <a:pPr indent="-330200" lvl="0" marL="457200" rtl="0" algn="l">
              <a:spcBef>
                <a:spcPts val="0"/>
              </a:spcBef>
              <a:spcAft>
                <a:spcPts val="0"/>
              </a:spcAft>
              <a:buClr>
                <a:srgbClr val="1D407B"/>
              </a:buClr>
              <a:buSzPts val="1600"/>
              <a:buFont typeface="Calibri"/>
              <a:buChar char="●"/>
            </a:pPr>
            <a:r>
              <a:rPr lang="en" sz="1600">
                <a:solidFill>
                  <a:srgbClr val="1D407B"/>
                </a:solidFill>
                <a:latin typeface="Calibri"/>
                <a:ea typeface="Calibri"/>
                <a:cs typeface="Calibri"/>
                <a:sym typeface="Calibri"/>
              </a:rPr>
              <a:t>Click on </a:t>
            </a:r>
            <a:r>
              <a:rPr lang="en" sz="1600">
                <a:solidFill>
                  <a:srgbClr val="1D407B"/>
                </a:solidFill>
                <a:latin typeface="Calibri"/>
                <a:ea typeface="Calibri"/>
                <a:cs typeface="Calibri"/>
                <a:sym typeface="Calibri"/>
              </a:rPr>
              <a:t>“Edit” for the school you want to set as “inactive.” </a:t>
            </a:r>
            <a:endParaRPr sz="1600">
              <a:solidFill>
                <a:srgbClr val="1D407B"/>
              </a:solidFill>
              <a:latin typeface="Calibri"/>
              <a:ea typeface="Calibri"/>
              <a:cs typeface="Calibri"/>
              <a:sym typeface="Calibri"/>
            </a:endParaRPr>
          </a:p>
          <a:p>
            <a:pPr indent="-330200" lvl="0" marL="457200" rtl="0" algn="l">
              <a:spcBef>
                <a:spcPts val="0"/>
              </a:spcBef>
              <a:spcAft>
                <a:spcPts val="0"/>
              </a:spcAft>
              <a:buClr>
                <a:srgbClr val="1D407B"/>
              </a:buClr>
              <a:buSzPts val="1600"/>
              <a:buFont typeface="Calibri"/>
              <a:buChar char="●"/>
            </a:pPr>
            <a:r>
              <a:rPr lang="en" sz="1600">
                <a:solidFill>
                  <a:srgbClr val="1D407B"/>
                </a:solidFill>
                <a:latin typeface="Calibri"/>
                <a:ea typeface="Calibri"/>
                <a:cs typeface="Calibri"/>
                <a:sym typeface="Calibri"/>
              </a:rPr>
              <a:t>Scroll down to the Details section.</a:t>
            </a:r>
            <a:endParaRPr sz="1600">
              <a:solidFill>
                <a:srgbClr val="1D407B"/>
              </a:solidFill>
              <a:latin typeface="Calibri"/>
              <a:ea typeface="Calibri"/>
              <a:cs typeface="Calibri"/>
              <a:sym typeface="Calibri"/>
            </a:endParaRPr>
          </a:p>
          <a:p>
            <a:pPr indent="-330200" lvl="0" marL="457200" rtl="0" algn="l">
              <a:spcBef>
                <a:spcPts val="0"/>
              </a:spcBef>
              <a:spcAft>
                <a:spcPts val="0"/>
              </a:spcAft>
              <a:buClr>
                <a:srgbClr val="1D407B"/>
              </a:buClr>
              <a:buSzPts val="1600"/>
              <a:buFont typeface="Calibri"/>
              <a:buChar char="●"/>
            </a:pPr>
            <a:r>
              <a:rPr lang="en" sz="1600">
                <a:solidFill>
                  <a:srgbClr val="1D407B"/>
                </a:solidFill>
                <a:latin typeface="Calibri"/>
                <a:ea typeface="Calibri"/>
                <a:cs typeface="Calibri"/>
                <a:sym typeface="Calibri"/>
              </a:rPr>
              <a:t>In the Details section, click on “Edit” for the school year for which the school needs to be set as “inactive.”</a:t>
            </a:r>
            <a:endParaRPr sz="1600">
              <a:solidFill>
                <a:srgbClr val="1D407B"/>
              </a:solidFill>
              <a:latin typeface="Calibri"/>
              <a:ea typeface="Calibri"/>
              <a:cs typeface="Calibri"/>
              <a:sym typeface="Calibri"/>
            </a:endParaRPr>
          </a:p>
          <a:p>
            <a:pPr indent="-330200" lvl="0" marL="457200" rtl="0" algn="l">
              <a:spcBef>
                <a:spcPts val="0"/>
              </a:spcBef>
              <a:spcAft>
                <a:spcPts val="0"/>
              </a:spcAft>
              <a:buClr>
                <a:srgbClr val="1D407B"/>
              </a:buClr>
              <a:buSzPts val="1600"/>
              <a:buFont typeface="Calibri"/>
              <a:buChar char="●"/>
            </a:pPr>
            <a:r>
              <a:rPr lang="en" sz="1600">
                <a:solidFill>
                  <a:srgbClr val="1D407B"/>
                </a:solidFill>
                <a:latin typeface="Calibri"/>
                <a:ea typeface="Calibri"/>
                <a:cs typeface="Calibri"/>
                <a:sym typeface="Calibri"/>
              </a:rPr>
              <a:t>Uncheck the Active box.</a:t>
            </a:r>
            <a:endParaRPr sz="1600">
              <a:solidFill>
                <a:srgbClr val="1D407B"/>
              </a:solidFill>
              <a:latin typeface="Calibri"/>
              <a:ea typeface="Calibri"/>
              <a:cs typeface="Calibri"/>
              <a:sym typeface="Calibri"/>
            </a:endParaRPr>
          </a:p>
          <a:p>
            <a:pPr indent="-330200" lvl="0" marL="457200" rtl="0" algn="l">
              <a:spcBef>
                <a:spcPts val="0"/>
              </a:spcBef>
              <a:spcAft>
                <a:spcPts val="0"/>
              </a:spcAft>
              <a:buClr>
                <a:srgbClr val="1D407B"/>
              </a:buClr>
              <a:buSzPts val="1600"/>
              <a:buFont typeface="Calibri"/>
              <a:buChar char="●"/>
            </a:pPr>
            <a:r>
              <a:rPr lang="en" sz="1600">
                <a:solidFill>
                  <a:srgbClr val="1D407B"/>
                </a:solidFill>
                <a:latin typeface="Calibri"/>
                <a:ea typeface="Calibri"/>
                <a:cs typeface="Calibri"/>
                <a:sym typeface="Calibri"/>
              </a:rPr>
              <a:t>Click “Update Detail.”</a:t>
            </a:r>
            <a:endParaRPr sz="1600">
              <a:solidFill>
                <a:srgbClr val="1D407B"/>
              </a:solidFill>
              <a:latin typeface="Calibri"/>
              <a:ea typeface="Calibri"/>
              <a:cs typeface="Calibri"/>
              <a:sym typeface="Calibri"/>
            </a:endParaRPr>
          </a:p>
          <a:p>
            <a:pPr indent="0" lvl="0" marL="0" rtl="0" algn="l">
              <a:spcBef>
                <a:spcPts val="0"/>
              </a:spcBef>
              <a:spcAft>
                <a:spcPts val="0"/>
              </a:spcAft>
              <a:buNone/>
            </a:pPr>
            <a:r>
              <a:t/>
            </a:r>
            <a:endParaRPr sz="600">
              <a:solidFill>
                <a:srgbClr val="1D407B"/>
              </a:solidFill>
              <a:latin typeface="Calibri"/>
              <a:ea typeface="Calibri"/>
              <a:cs typeface="Calibri"/>
              <a:sym typeface="Calibri"/>
            </a:endParaRPr>
          </a:p>
          <a:p>
            <a:pPr indent="0" lvl="0" marL="0" rtl="0" algn="l">
              <a:spcBef>
                <a:spcPts val="0"/>
              </a:spcBef>
              <a:spcAft>
                <a:spcPts val="0"/>
              </a:spcAft>
              <a:buNone/>
            </a:pPr>
            <a:r>
              <a:rPr lang="en" sz="1600">
                <a:solidFill>
                  <a:srgbClr val="1D407B"/>
                </a:solidFill>
                <a:latin typeface="Calibri"/>
                <a:ea typeface="Calibri"/>
                <a:cs typeface="Calibri"/>
                <a:sym typeface="Calibri"/>
              </a:rPr>
              <a:t>Watch this video to see how it works: </a:t>
            </a:r>
            <a:r>
              <a:rPr lang="en" sz="1600" u="sng">
                <a:solidFill>
                  <a:schemeClr val="hlink"/>
                </a:solidFill>
                <a:latin typeface="Calibri"/>
                <a:ea typeface="Calibri"/>
                <a:cs typeface="Calibri"/>
                <a:sym typeface="Calibri"/>
                <a:hlinkClick r:id="rId3"/>
              </a:rPr>
              <a:t>https://drive.google.com/file/d/1yBvIuPdY72AYQ0ZjYJJPqd-hfDL7L8Dc/view?usp=sharing</a:t>
            </a:r>
            <a:r>
              <a:rPr lang="en" sz="1600">
                <a:solidFill>
                  <a:srgbClr val="1D407B"/>
                </a:solidFill>
                <a:latin typeface="Calibri"/>
                <a:ea typeface="Calibri"/>
                <a:cs typeface="Calibri"/>
                <a:sym typeface="Calibri"/>
              </a:rPr>
              <a:t> </a:t>
            </a:r>
            <a:endParaRPr sz="1600">
              <a:solidFill>
                <a:srgbClr val="1D407B"/>
              </a:solidFill>
              <a:latin typeface="Calibri"/>
              <a:ea typeface="Calibri"/>
              <a:cs typeface="Calibri"/>
              <a:sym typeface="Calibri"/>
            </a:endParaRPr>
          </a:p>
          <a:p>
            <a:pPr indent="0" lvl="0" marL="0" rtl="0" algn="l">
              <a:spcBef>
                <a:spcPts val="0"/>
              </a:spcBef>
              <a:spcAft>
                <a:spcPts val="0"/>
              </a:spcAft>
              <a:buNone/>
            </a:pPr>
            <a:r>
              <a:t/>
            </a:r>
            <a:endParaRPr sz="1800">
              <a:solidFill>
                <a:srgbClr val="1D407B"/>
              </a:solidFill>
              <a:latin typeface="Calibri"/>
              <a:ea typeface="Calibri"/>
              <a:cs typeface="Calibri"/>
              <a:sym typeface="Calibri"/>
            </a:endParaRPr>
          </a:p>
        </p:txBody>
      </p:sp>
      <p:pic>
        <p:nvPicPr>
          <p:cNvPr id="291" name="Google Shape;291;p50"/>
          <p:cNvPicPr preferRelativeResize="0"/>
          <p:nvPr/>
        </p:nvPicPr>
        <p:blipFill>
          <a:blip r:embed="rId4">
            <a:alphaModFix/>
          </a:blip>
          <a:stretch>
            <a:fillRect/>
          </a:stretch>
        </p:blipFill>
        <p:spPr>
          <a:xfrm>
            <a:off x="7150802" y="202975"/>
            <a:ext cx="1831800" cy="494500"/>
          </a:xfrm>
          <a:prstGeom prst="rect">
            <a:avLst/>
          </a:prstGeom>
          <a:noFill/>
          <a:ln>
            <a:noFill/>
          </a:ln>
        </p:spPr>
      </p:pic>
      <p:cxnSp>
        <p:nvCxnSpPr>
          <p:cNvPr id="292" name="Google Shape;292;p50"/>
          <p:cNvCxnSpPr/>
          <p:nvPr/>
        </p:nvCxnSpPr>
        <p:spPr>
          <a:xfrm>
            <a:off x="207825" y="721025"/>
            <a:ext cx="5248500" cy="12300"/>
          </a:xfrm>
          <a:prstGeom prst="straightConnector1">
            <a:avLst/>
          </a:prstGeom>
          <a:noFill/>
          <a:ln cap="flat" cmpd="sng" w="19050">
            <a:solidFill>
              <a:srgbClr val="0097A7"/>
            </a:solidFill>
            <a:prstDash val="lgDash"/>
            <a:round/>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51"/>
          <p:cNvSpPr txBox="1"/>
          <p:nvPr/>
        </p:nvSpPr>
        <p:spPr>
          <a:xfrm>
            <a:off x="36050" y="59225"/>
            <a:ext cx="7547700" cy="6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3000">
                <a:solidFill>
                  <a:srgbClr val="1D407B"/>
                </a:solidFill>
                <a:latin typeface="Calibri"/>
                <a:ea typeface="Calibri"/>
                <a:cs typeface="Calibri"/>
                <a:sym typeface="Calibri"/>
              </a:rPr>
              <a:t>artlook</a:t>
            </a:r>
            <a:r>
              <a:rPr lang="en" sz="3000">
                <a:solidFill>
                  <a:srgbClr val="1D407B"/>
                </a:solidFill>
                <a:latin typeface="Calibri"/>
                <a:ea typeface="Calibri"/>
                <a:cs typeface="Calibri"/>
                <a:sym typeface="Calibri"/>
              </a:rPr>
              <a:t>: Admin’s Perspective</a:t>
            </a:r>
            <a:endParaRPr sz="3000">
              <a:solidFill>
                <a:srgbClr val="1D407B"/>
              </a:solidFill>
              <a:latin typeface="Calibri"/>
              <a:ea typeface="Calibri"/>
              <a:cs typeface="Calibri"/>
              <a:sym typeface="Calibri"/>
            </a:endParaRPr>
          </a:p>
        </p:txBody>
      </p:sp>
      <p:sp>
        <p:nvSpPr>
          <p:cNvPr id="298" name="Google Shape;298;p51"/>
          <p:cNvSpPr txBox="1"/>
          <p:nvPr/>
        </p:nvSpPr>
        <p:spPr>
          <a:xfrm>
            <a:off x="111250" y="797225"/>
            <a:ext cx="8630400" cy="434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1D407B"/>
                </a:solidFill>
                <a:latin typeface="Calibri"/>
                <a:ea typeface="Calibri"/>
                <a:cs typeface="Calibri"/>
                <a:sym typeface="Calibri"/>
              </a:rPr>
              <a:t>Hiding instructor names</a:t>
            </a:r>
            <a:endParaRPr sz="1600">
              <a:solidFill>
                <a:srgbClr val="1D407B"/>
              </a:solidFill>
              <a:latin typeface="Calibri"/>
              <a:ea typeface="Calibri"/>
              <a:cs typeface="Calibri"/>
              <a:sym typeface="Calibri"/>
            </a:endParaRPr>
          </a:p>
          <a:p>
            <a:pPr indent="0" lvl="0" marL="0" rtl="0" algn="l">
              <a:lnSpc>
                <a:spcPct val="115000"/>
              </a:lnSpc>
              <a:spcBef>
                <a:spcPts val="1200"/>
              </a:spcBef>
              <a:spcAft>
                <a:spcPts val="1200"/>
              </a:spcAft>
              <a:buNone/>
            </a:pPr>
            <a:r>
              <a:rPr lang="en" sz="1800">
                <a:solidFill>
                  <a:srgbClr val="1D407B"/>
                </a:solidFill>
                <a:latin typeface="Calibri"/>
                <a:ea typeface="Calibri"/>
                <a:cs typeface="Calibri"/>
                <a:sym typeface="Calibri"/>
              </a:rPr>
              <a:t>If necessary, you can choose to hide instructor names on the public-facing map for a given school. When instructor names are hidden, the instructors section on the school details page will only display the arts discipline and full-time/part-time status of each instructor (see picture below).</a:t>
            </a:r>
            <a:endParaRPr sz="1800">
              <a:solidFill>
                <a:srgbClr val="1D407B"/>
              </a:solidFill>
              <a:latin typeface="Calibri"/>
              <a:ea typeface="Calibri"/>
              <a:cs typeface="Calibri"/>
              <a:sym typeface="Calibri"/>
            </a:endParaRPr>
          </a:p>
        </p:txBody>
      </p:sp>
      <p:pic>
        <p:nvPicPr>
          <p:cNvPr id="299" name="Google Shape;299;p51"/>
          <p:cNvPicPr preferRelativeResize="0"/>
          <p:nvPr/>
        </p:nvPicPr>
        <p:blipFill>
          <a:blip r:embed="rId3">
            <a:alphaModFix/>
          </a:blip>
          <a:stretch>
            <a:fillRect/>
          </a:stretch>
        </p:blipFill>
        <p:spPr>
          <a:xfrm>
            <a:off x="7150802" y="202975"/>
            <a:ext cx="1831800" cy="494500"/>
          </a:xfrm>
          <a:prstGeom prst="rect">
            <a:avLst/>
          </a:prstGeom>
          <a:noFill/>
          <a:ln>
            <a:noFill/>
          </a:ln>
        </p:spPr>
      </p:pic>
      <p:cxnSp>
        <p:nvCxnSpPr>
          <p:cNvPr id="300" name="Google Shape;300;p51"/>
          <p:cNvCxnSpPr/>
          <p:nvPr/>
        </p:nvCxnSpPr>
        <p:spPr>
          <a:xfrm>
            <a:off x="207825" y="721025"/>
            <a:ext cx="5248500" cy="12300"/>
          </a:xfrm>
          <a:prstGeom prst="straightConnector1">
            <a:avLst/>
          </a:prstGeom>
          <a:noFill/>
          <a:ln cap="flat" cmpd="sng" w="19050">
            <a:solidFill>
              <a:srgbClr val="0097A7"/>
            </a:solidFill>
            <a:prstDash val="lgDash"/>
            <a:round/>
            <a:headEnd len="med" w="med" type="none"/>
            <a:tailEnd len="med" w="med" type="none"/>
          </a:ln>
        </p:spPr>
      </p:cxnSp>
      <p:pic>
        <p:nvPicPr>
          <p:cNvPr id="301" name="Google Shape;301;p51"/>
          <p:cNvPicPr preferRelativeResize="0"/>
          <p:nvPr/>
        </p:nvPicPr>
        <p:blipFill rotWithShape="1">
          <a:blip r:embed="rId4">
            <a:alphaModFix/>
          </a:blip>
          <a:srcRect b="0" l="0" r="33020" t="0"/>
          <a:stretch/>
        </p:blipFill>
        <p:spPr>
          <a:xfrm>
            <a:off x="4682875" y="3020475"/>
            <a:ext cx="3718900" cy="1989749"/>
          </a:xfrm>
          <a:prstGeom prst="rect">
            <a:avLst/>
          </a:prstGeom>
          <a:noFill/>
          <a:ln cap="flat" cmpd="sng" w="9525">
            <a:solidFill>
              <a:schemeClr val="dk2"/>
            </a:solidFill>
            <a:prstDash val="solid"/>
            <a:round/>
            <a:headEnd len="sm" w="sm" type="none"/>
            <a:tailEnd len="sm" w="sm" type="none"/>
          </a:ln>
        </p:spPr>
      </p:pic>
      <p:pic>
        <p:nvPicPr>
          <p:cNvPr id="302" name="Google Shape;302;p51"/>
          <p:cNvPicPr preferRelativeResize="0"/>
          <p:nvPr/>
        </p:nvPicPr>
        <p:blipFill rotWithShape="1">
          <a:blip r:embed="rId5">
            <a:alphaModFix/>
          </a:blip>
          <a:srcRect b="0" l="0" r="32523" t="0"/>
          <a:stretch/>
        </p:blipFill>
        <p:spPr>
          <a:xfrm>
            <a:off x="433525" y="3020475"/>
            <a:ext cx="3718898" cy="1989749"/>
          </a:xfrm>
          <a:prstGeom prst="rect">
            <a:avLst/>
          </a:prstGeom>
          <a:noFill/>
          <a:ln cap="flat" cmpd="sng" w="9525">
            <a:solidFill>
              <a:schemeClr val="dk2"/>
            </a:solidFill>
            <a:prstDash val="solid"/>
            <a:round/>
            <a:headEnd len="sm" w="sm" type="none"/>
            <a:tailEnd len="sm" w="sm" type="none"/>
          </a:ln>
        </p:spPr>
      </p:pic>
      <p:sp>
        <p:nvSpPr>
          <p:cNvPr id="303" name="Google Shape;303;p51"/>
          <p:cNvSpPr txBox="1"/>
          <p:nvPr/>
        </p:nvSpPr>
        <p:spPr>
          <a:xfrm>
            <a:off x="797950" y="2600175"/>
            <a:ext cx="3000000" cy="420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i="1" lang="en">
                <a:solidFill>
                  <a:srgbClr val="1D407B"/>
                </a:solidFill>
                <a:latin typeface="Calibri"/>
                <a:ea typeface="Calibri"/>
                <a:cs typeface="Calibri"/>
                <a:sym typeface="Calibri"/>
              </a:rPr>
              <a:t>Instructor names displayed</a:t>
            </a:r>
            <a:endParaRPr i="1"/>
          </a:p>
        </p:txBody>
      </p:sp>
      <p:sp>
        <p:nvSpPr>
          <p:cNvPr id="304" name="Google Shape;304;p51"/>
          <p:cNvSpPr txBox="1"/>
          <p:nvPr/>
        </p:nvSpPr>
        <p:spPr>
          <a:xfrm>
            <a:off x="5042325" y="2600175"/>
            <a:ext cx="3000000" cy="420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i="1" lang="en">
                <a:solidFill>
                  <a:srgbClr val="1D407B"/>
                </a:solidFill>
                <a:latin typeface="Calibri"/>
                <a:ea typeface="Calibri"/>
                <a:cs typeface="Calibri"/>
                <a:sym typeface="Calibri"/>
              </a:rPr>
              <a:t>Instructor names hidden</a:t>
            </a:r>
            <a:endParaRPr i="1"/>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52"/>
          <p:cNvSpPr txBox="1"/>
          <p:nvPr/>
        </p:nvSpPr>
        <p:spPr>
          <a:xfrm>
            <a:off x="36050" y="59225"/>
            <a:ext cx="7547700" cy="6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3000">
                <a:solidFill>
                  <a:srgbClr val="1D407B"/>
                </a:solidFill>
                <a:latin typeface="Calibri"/>
                <a:ea typeface="Calibri"/>
                <a:cs typeface="Calibri"/>
                <a:sym typeface="Calibri"/>
              </a:rPr>
              <a:t>artlook</a:t>
            </a:r>
            <a:r>
              <a:rPr lang="en" sz="3000">
                <a:solidFill>
                  <a:srgbClr val="1D407B"/>
                </a:solidFill>
                <a:latin typeface="Calibri"/>
                <a:ea typeface="Calibri"/>
                <a:cs typeface="Calibri"/>
                <a:sym typeface="Calibri"/>
              </a:rPr>
              <a:t>: Admin’s Perspective</a:t>
            </a:r>
            <a:endParaRPr sz="3000">
              <a:solidFill>
                <a:srgbClr val="1D407B"/>
              </a:solidFill>
              <a:latin typeface="Calibri"/>
              <a:ea typeface="Calibri"/>
              <a:cs typeface="Calibri"/>
              <a:sym typeface="Calibri"/>
            </a:endParaRPr>
          </a:p>
        </p:txBody>
      </p:sp>
      <p:sp>
        <p:nvSpPr>
          <p:cNvPr id="310" name="Google Shape;310;p52"/>
          <p:cNvSpPr txBox="1"/>
          <p:nvPr/>
        </p:nvSpPr>
        <p:spPr>
          <a:xfrm>
            <a:off x="111250" y="797225"/>
            <a:ext cx="8630400" cy="425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1D407B"/>
                </a:solidFill>
                <a:latin typeface="Calibri"/>
                <a:ea typeface="Calibri"/>
                <a:cs typeface="Calibri"/>
                <a:sym typeface="Calibri"/>
              </a:rPr>
              <a:t>Hiding instructor names</a:t>
            </a:r>
            <a:endParaRPr sz="1600">
              <a:solidFill>
                <a:srgbClr val="1D407B"/>
              </a:solidFill>
              <a:latin typeface="Calibri"/>
              <a:ea typeface="Calibri"/>
              <a:cs typeface="Calibri"/>
              <a:sym typeface="Calibri"/>
            </a:endParaRPr>
          </a:p>
          <a:p>
            <a:pPr indent="0" lvl="0" marL="0" rtl="0" algn="l">
              <a:lnSpc>
                <a:spcPct val="115000"/>
              </a:lnSpc>
              <a:spcBef>
                <a:spcPts val="1200"/>
              </a:spcBef>
              <a:spcAft>
                <a:spcPts val="0"/>
              </a:spcAft>
              <a:buNone/>
            </a:pPr>
            <a:r>
              <a:rPr lang="en" sz="1800">
                <a:solidFill>
                  <a:srgbClr val="1D407B"/>
                </a:solidFill>
                <a:latin typeface="Calibri"/>
                <a:ea typeface="Calibri"/>
                <a:cs typeface="Calibri"/>
                <a:sym typeface="Calibri"/>
              </a:rPr>
              <a:t>If necessary, you can choose to hide instructor names on the public-facing map for a given school. When instructor names are hidden, the instructors section on the school details page will only display the arts discipline and full-time/part-time status of each instructor (see picture below).</a:t>
            </a:r>
            <a:endParaRPr sz="1800">
              <a:solidFill>
                <a:srgbClr val="1D407B"/>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800">
                <a:solidFill>
                  <a:srgbClr val="1D407B"/>
                </a:solidFill>
                <a:latin typeface="Calibri"/>
                <a:ea typeface="Calibri"/>
                <a:cs typeface="Calibri"/>
                <a:sym typeface="Calibri"/>
              </a:rPr>
              <a:t>Steps to hiding instructor names:</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Click on “Schools” in the left-hand navigation menu</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Click on the school for which you’d like to hide instructor names</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Scroll down to the Details section</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In the Details section, click on “Edit” for the school year for which you’d like to hide instructors</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Check the “Mask PII” checkbox</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Click “Update Detail”</a:t>
            </a:r>
            <a:endParaRPr sz="1800">
              <a:solidFill>
                <a:srgbClr val="1D407B"/>
              </a:solidFill>
              <a:latin typeface="Calibri"/>
              <a:ea typeface="Calibri"/>
              <a:cs typeface="Calibri"/>
              <a:sym typeface="Calibri"/>
            </a:endParaRPr>
          </a:p>
          <a:p>
            <a:pPr indent="0" lvl="0" marL="0" rtl="0" algn="l">
              <a:lnSpc>
                <a:spcPct val="115000"/>
              </a:lnSpc>
              <a:spcBef>
                <a:spcPts val="1200"/>
              </a:spcBef>
              <a:spcAft>
                <a:spcPts val="1200"/>
              </a:spcAft>
              <a:buNone/>
            </a:pPr>
            <a:r>
              <a:t/>
            </a:r>
            <a:endParaRPr sz="1800">
              <a:solidFill>
                <a:srgbClr val="1D407B"/>
              </a:solidFill>
              <a:latin typeface="Calibri"/>
              <a:ea typeface="Calibri"/>
              <a:cs typeface="Calibri"/>
              <a:sym typeface="Calibri"/>
            </a:endParaRPr>
          </a:p>
        </p:txBody>
      </p:sp>
      <p:pic>
        <p:nvPicPr>
          <p:cNvPr id="311" name="Google Shape;311;p52"/>
          <p:cNvPicPr preferRelativeResize="0"/>
          <p:nvPr/>
        </p:nvPicPr>
        <p:blipFill>
          <a:blip r:embed="rId3">
            <a:alphaModFix/>
          </a:blip>
          <a:stretch>
            <a:fillRect/>
          </a:stretch>
        </p:blipFill>
        <p:spPr>
          <a:xfrm>
            <a:off x="7150802" y="202975"/>
            <a:ext cx="1831800" cy="494500"/>
          </a:xfrm>
          <a:prstGeom prst="rect">
            <a:avLst/>
          </a:prstGeom>
          <a:noFill/>
          <a:ln>
            <a:noFill/>
          </a:ln>
        </p:spPr>
      </p:pic>
      <p:cxnSp>
        <p:nvCxnSpPr>
          <p:cNvPr id="312" name="Google Shape;312;p52"/>
          <p:cNvCxnSpPr/>
          <p:nvPr/>
        </p:nvCxnSpPr>
        <p:spPr>
          <a:xfrm>
            <a:off x="207825" y="721025"/>
            <a:ext cx="5248500" cy="12300"/>
          </a:xfrm>
          <a:prstGeom prst="straightConnector1">
            <a:avLst/>
          </a:prstGeom>
          <a:noFill/>
          <a:ln cap="flat" cmpd="sng" w="19050">
            <a:solidFill>
              <a:srgbClr val="0097A7"/>
            </a:solidFill>
            <a:prstDash val="lgDash"/>
            <a:round/>
            <a:headEnd len="med" w="med" type="none"/>
            <a:tailEnd len="med" w="med"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53"/>
          <p:cNvSpPr txBox="1"/>
          <p:nvPr/>
        </p:nvSpPr>
        <p:spPr>
          <a:xfrm>
            <a:off x="36050" y="59225"/>
            <a:ext cx="7547700" cy="6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3000">
                <a:solidFill>
                  <a:srgbClr val="1D407B"/>
                </a:solidFill>
                <a:latin typeface="Calibri"/>
                <a:ea typeface="Calibri"/>
                <a:cs typeface="Calibri"/>
                <a:sym typeface="Calibri"/>
              </a:rPr>
              <a:t>artlook</a:t>
            </a:r>
            <a:r>
              <a:rPr lang="en" sz="3000">
                <a:solidFill>
                  <a:srgbClr val="1D407B"/>
                </a:solidFill>
                <a:latin typeface="Calibri"/>
                <a:ea typeface="Calibri"/>
                <a:cs typeface="Calibri"/>
                <a:sym typeface="Calibri"/>
              </a:rPr>
              <a:t>: Admin’s Perspective</a:t>
            </a:r>
            <a:endParaRPr sz="3000">
              <a:solidFill>
                <a:srgbClr val="1D407B"/>
              </a:solidFill>
              <a:latin typeface="Calibri"/>
              <a:ea typeface="Calibri"/>
              <a:cs typeface="Calibri"/>
              <a:sym typeface="Calibri"/>
            </a:endParaRPr>
          </a:p>
        </p:txBody>
      </p:sp>
      <p:sp>
        <p:nvSpPr>
          <p:cNvPr id="318" name="Google Shape;318;p53"/>
          <p:cNvSpPr txBox="1"/>
          <p:nvPr/>
        </p:nvSpPr>
        <p:spPr>
          <a:xfrm>
            <a:off x="111250" y="797225"/>
            <a:ext cx="8783100" cy="433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1D407B"/>
                </a:solidFill>
                <a:latin typeface="Calibri"/>
                <a:ea typeface="Calibri"/>
                <a:cs typeface="Calibri"/>
                <a:sym typeface="Calibri"/>
              </a:rPr>
              <a:t>Creating and onboarding new users</a:t>
            </a:r>
            <a:endParaRPr b="1" sz="2000">
              <a:solidFill>
                <a:srgbClr val="1D407B"/>
              </a:solidFill>
              <a:latin typeface="Calibri"/>
              <a:ea typeface="Calibri"/>
              <a:cs typeface="Calibri"/>
              <a:sym typeface="Calibri"/>
            </a:endParaRPr>
          </a:p>
          <a:p>
            <a:pPr indent="0" lvl="0" marL="0" rtl="0" algn="l">
              <a:spcBef>
                <a:spcPts val="0"/>
              </a:spcBef>
              <a:spcAft>
                <a:spcPts val="0"/>
              </a:spcAft>
              <a:buNone/>
            </a:pPr>
            <a:r>
              <a:rPr lang="en" sz="1800">
                <a:solidFill>
                  <a:srgbClr val="1D407B"/>
                </a:solidFill>
                <a:latin typeface="Calibri"/>
                <a:ea typeface="Calibri"/>
                <a:cs typeface="Calibri"/>
                <a:sym typeface="Calibri"/>
              </a:rPr>
              <a:t>A user is defined as any individual (a person + an accompanying email address) who has a “user” record in the system. There are a few different types of users:</a:t>
            </a:r>
            <a:endParaRPr sz="1800">
              <a:solidFill>
                <a:srgbClr val="1D407B"/>
              </a:solidFill>
              <a:latin typeface="Calibri"/>
              <a:ea typeface="Calibri"/>
              <a:cs typeface="Calibri"/>
              <a:sym typeface="Calibri"/>
            </a:endParaRPr>
          </a:p>
          <a:p>
            <a:pPr indent="-342900" lvl="0" marL="9144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admin users</a:t>
            </a:r>
            <a:endParaRPr sz="1800">
              <a:solidFill>
                <a:srgbClr val="1D407B"/>
              </a:solidFill>
              <a:latin typeface="Calibri"/>
              <a:ea typeface="Calibri"/>
              <a:cs typeface="Calibri"/>
              <a:sym typeface="Calibri"/>
            </a:endParaRPr>
          </a:p>
          <a:p>
            <a:pPr indent="-342900" lvl="0" marL="9144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school users</a:t>
            </a:r>
            <a:endParaRPr sz="1800">
              <a:solidFill>
                <a:srgbClr val="1D407B"/>
              </a:solidFill>
              <a:latin typeface="Calibri"/>
              <a:ea typeface="Calibri"/>
              <a:cs typeface="Calibri"/>
              <a:sym typeface="Calibri"/>
            </a:endParaRPr>
          </a:p>
          <a:p>
            <a:pPr indent="-342900" lvl="0" marL="9144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partner (i.e., organization) users </a:t>
            </a:r>
            <a:endParaRPr sz="1800">
              <a:solidFill>
                <a:srgbClr val="1D407B"/>
              </a:solidFill>
              <a:latin typeface="Calibri"/>
              <a:ea typeface="Calibri"/>
              <a:cs typeface="Calibri"/>
              <a:sym typeface="Calibri"/>
            </a:endParaRPr>
          </a:p>
          <a:p>
            <a:pPr indent="0" lvl="0" marL="0" rtl="0" algn="l">
              <a:spcBef>
                <a:spcPts val="0"/>
              </a:spcBef>
              <a:spcAft>
                <a:spcPts val="0"/>
              </a:spcAft>
              <a:buNone/>
            </a:pPr>
            <a:r>
              <a:t/>
            </a:r>
            <a:endParaRPr sz="1200">
              <a:solidFill>
                <a:srgbClr val="1D407B"/>
              </a:solidFill>
              <a:latin typeface="Calibri"/>
              <a:ea typeface="Calibri"/>
              <a:cs typeface="Calibri"/>
              <a:sym typeface="Calibri"/>
            </a:endParaRPr>
          </a:p>
          <a:p>
            <a:pPr indent="0" lvl="0" marL="0" rtl="0" algn="l">
              <a:spcBef>
                <a:spcPts val="0"/>
              </a:spcBef>
              <a:spcAft>
                <a:spcPts val="0"/>
              </a:spcAft>
              <a:buNone/>
            </a:pPr>
            <a:r>
              <a:rPr lang="en" sz="1800">
                <a:solidFill>
                  <a:srgbClr val="1D407B"/>
                </a:solidFill>
                <a:latin typeface="Calibri"/>
                <a:ea typeface="Calibri"/>
                <a:cs typeface="Calibri"/>
                <a:sym typeface="Calibri"/>
              </a:rPr>
              <a:t>School and partner users are comprised of three parts:</a:t>
            </a:r>
            <a:endParaRPr sz="1800">
              <a:solidFill>
                <a:srgbClr val="1D407B"/>
              </a:solidFill>
              <a:latin typeface="Calibri"/>
              <a:ea typeface="Calibri"/>
              <a:cs typeface="Calibri"/>
              <a:sym typeface="Calibri"/>
            </a:endParaRPr>
          </a:p>
          <a:p>
            <a:pPr indent="-342900" lvl="0" marL="914400" rtl="0" algn="l">
              <a:spcBef>
                <a:spcPts val="0"/>
              </a:spcBef>
              <a:spcAft>
                <a:spcPts val="0"/>
              </a:spcAft>
              <a:buClr>
                <a:srgbClr val="1D407B"/>
              </a:buClr>
              <a:buSzPts val="1800"/>
              <a:buFont typeface="Calibri"/>
              <a:buChar char="●"/>
            </a:pPr>
            <a:r>
              <a:rPr lang="en" sz="1800" u="sng">
                <a:solidFill>
                  <a:srgbClr val="1D407B"/>
                </a:solidFill>
                <a:latin typeface="Calibri"/>
                <a:ea typeface="Calibri"/>
                <a:cs typeface="Calibri"/>
                <a:sym typeface="Calibri"/>
              </a:rPr>
              <a:t>User profile</a:t>
            </a:r>
            <a:r>
              <a:rPr lang="en" sz="1800">
                <a:solidFill>
                  <a:srgbClr val="1D407B"/>
                </a:solidFill>
                <a:latin typeface="Calibri"/>
                <a:ea typeface="Calibri"/>
                <a:cs typeface="Calibri"/>
                <a:sym typeface="Calibri"/>
              </a:rPr>
              <a:t>: Email address, first and last name, encrypted password (established by the user themselves)</a:t>
            </a:r>
            <a:endParaRPr sz="1800">
              <a:solidFill>
                <a:srgbClr val="1D407B"/>
              </a:solidFill>
              <a:latin typeface="Calibri"/>
              <a:ea typeface="Calibri"/>
              <a:cs typeface="Calibri"/>
              <a:sym typeface="Calibri"/>
            </a:endParaRPr>
          </a:p>
          <a:p>
            <a:pPr indent="-342900" lvl="0" marL="914400" rtl="0" algn="l">
              <a:spcBef>
                <a:spcPts val="0"/>
              </a:spcBef>
              <a:spcAft>
                <a:spcPts val="0"/>
              </a:spcAft>
              <a:buClr>
                <a:srgbClr val="1D407B"/>
              </a:buClr>
              <a:buSzPts val="1800"/>
              <a:buFont typeface="Calibri"/>
              <a:buChar char="●"/>
            </a:pPr>
            <a:r>
              <a:rPr lang="en" sz="1800" u="sng">
                <a:solidFill>
                  <a:srgbClr val="1D407B"/>
                </a:solidFill>
                <a:latin typeface="Calibri"/>
                <a:ea typeface="Calibri"/>
                <a:cs typeface="Calibri"/>
                <a:sym typeface="Calibri"/>
              </a:rPr>
              <a:t>Employee record</a:t>
            </a:r>
            <a:r>
              <a:rPr lang="en" sz="1800">
                <a:solidFill>
                  <a:srgbClr val="1D407B"/>
                </a:solidFill>
                <a:latin typeface="Calibri"/>
                <a:ea typeface="Calibri"/>
                <a:cs typeface="Calibri"/>
                <a:sym typeface="Calibri"/>
              </a:rPr>
              <a:t>: Connects the user profile to a school or organization and describes the user’s “position” at that school or organization</a:t>
            </a:r>
            <a:endParaRPr sz="1800">
              <a:solidFill>
                <a:srgbClr val="1D407B"/>
              </a:solidFill>
              <a:latin typeface="Calibri"/>
              <a:ea typeface="Calibri"/>
              <a:cs typeface="Calibri"/>
              <a:sym typeface="Calibri"/>
            </a:endParaRPr>
          </a:p>
          <a:p>
            <a:pPr indent="-342900" lvl="1" marL="13716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Employee records are specific to a school year</a:t>
            </a:r>
            <a:endParaRPr sz="1800">
              <a:solidFill>
                <a:srgbClr val="1D407B"/>
              </a:solidFill>
              <a:latin typeface="Calibri"/>
              <a:ea typeface="Calibri"/>
              <a:cs typeface="Calibri"/>
              <a:sym typeface="Calibri"/>
            </a:endParaRPr>
          </a:p>
          <a:p>
            <a:pPr indent="-342900" lvl="1" marL="13716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Users can have more than one employee record at a time</a:t>
            </a:r>
            <a:endParaRPr sz="1800">
              <a:solidFill>
                <a:srgbClr val="1D407B"/>
              </a:solidFill>
              <a:latin typeface="Calibri"/>
              <a:ea typeface="Calibri"/>
              <a:cs typeface="Calibri"/>
              <a:sym typeface="Calibri"/>
            </a:endParaRPr>
          </a:p>
          <a:p>
            <a:pPr indent="-342900" lvl="0" marL="914400" rtl="0" algn="l">
              <a:spcBef>
                <a:spcPts val="0"/>
              </a:spcBef>
              <a:spcAft>
                <a:spcPts val="0"/>
              </a:spcAft>
              <a:buClr>
                <a:srgbClr val="1D407B"/>
              </a:buClr>
              <a:buSzPts val="1800"/>
              <a:buFont typeface="Calibri"/>
              <a:buChar char="●"/>
            </a:pPr>
            <a:r>
              <a:rPr lang="en" sz="1800" u="sng">
                <a:solidFill>
                  <a:srgbClr val="1D407B"/>
                </a:solidFill>
                <a:latin typeface="Calibri"/>
                <a:ea typeface="Calibri"/>
                <a:cs typeface="Calibri"/>
                <a:sym typeface="Calibri"/>
              </a:rPr>
              <a:t>Active?</a:t>
            </a:r>
            <a:r>
              <a:rPr lang="en" sz="1800">
                <a:solidFill>
                  <a:srgbClr val="1D407B"/>
                </a:solidFill>
                <a:latin typeface="Calibri"/>
                <a:ea typeface="Calibri"/>
                <a:cs typeface="Calibri"/>
                <a:sym typeface="Calibri"/>
              </a:rPr>
              <a:t>: Is the employee record currently active?</a:t>
            </a:r>
            <a:endParaRPr sz="1800">
              <a:solidFill>
                <a:srgbClr val="1D407B"/>
              </a:solidFill>
              <a:latin typeface="Calibri"/>
              <a:ea typeface="Calibri"/>
              <a:cs typeface="Calibri"/>
              <a:sym typeface="Calibri"/>
            </a:endParaRPr>
          </a:p>
        </p:txBody>
      </p:sp>
      <p:pic>
        <p:nvPicPr>
          <p:cNvPr id="319" name="Google Shape;319;p53"/>
          <p:cNvPicPr preferRelativeResize="0"/>
          <p:nvPr/>
        </p:nvPicPr>
        <p:blipFill>
          <a:blip r:embed="rId3">
            <a:alphaModFix/>
          </a:blip>
          <a:stretch>
            <a:fillRect/>
          </a:stretch>
        </p:blipFill>
        <p:spPr>
          <a:xfrm>
            <a:off x="7150802" y="202975"/>
            <a:ext cx="1831800" cy="494500"/>
          </a:xfrm>
          <a:prstGeom prst="rect">
            <a:avLst/>
          </a:prstGeom>
          <a:noFill/>
          <a:ln>
            <a:noFill/>
          </a:ln>
        </p:spPr>
      </p:pic>
      <p:cxnSp>
        <p:nvCxnSpPr>
          <p:cNvPr id="320" name="Google Shape;320;p53"/>
          <p:cNvCxnSpPr/>
          <p:nvPr/>
        </p:nvCxnSpPr>
        <p:spPr>
          <a:xfrm>
            <a:off x="207825" y="721025"/>
            <a:ext cx="5248500" cy="12300"/>
          </a:xfrm>
          <a:prstGeom prst="straightConnector1">
            <a:avLst/>
          </a:prstGeom>
          <a:noFill/>
          <a:ln cap="flat" cmpd="sng" w="19050">
            <a:solidFill>
              <a:srgbClr val="0097A7"/>
            </a:solidFill>
            <a:prstDash val="lgDash"/>
            <a:round/>
            <a:headEnd len="med" w="med" type="none"/>
            <a:tailEnd len="med" w="med"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54"/>
          <p:cNvSpPr txBox="1"/>
          <p:nvPr/>
        </p:nvSpPr>
        <p:spPr>
          <a:xfrm>
            <a:off x="36050" y="59225"/>
            <a:ext cx="7547700" cy="6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3000">
                <a:solidFill>
                  <a:srgbClr val="1D407B"/>
                </a:solidFill>
                <a:latin typeface="Calibri"/>
                <a:ea typeface="Calibri"/>
                <a:cs typeface="Calibri"/>
                <a:sym typeface="Calibri"/>
              </a:rPr>
              <a:t>artlook</a:t>
            </a:r>
            <a:r>
              <a:rPr lang="en" sz="3000">
                <a:solidFill>
                  <a:srgbClr val="1D407B"/>
                </a:solidFill>
                <a:latin typeface="Calibri"/>
                <a:ea typeface="Calibri"/>
                <a:cs typeface="Calibri"/>
                <a:sym typeface="Calibri"/>
              </a:rPr>
              <a:t>: Admin’s Perspective</a:t>
            </a:r>
            <a:endParaRPr sz="3000">
              <a:solidFill>
                <a:srgbClr val="1D407B"/>
              </a:solidFill>
              <a:latin typeface="Calibri"/>
              <a:ea typeface="Calibri"/>
              <a:cs typeface="Calibri"/>
              <a:sym typeface="Calibri"/>
            </a:endParaRPr>
          </a:p>
        </p:txBody>
      </p:sp>
      <p:sp>
        <p:nvSpPr>
          <p:cNvPr id="326" name="Google Shape;326;p54"/>
          <p:cNvSpPr txBox="1"/>
          <p:nvPr/>
        </p:nvSpPr>
        <p:spPr>
          <a:xfrm>
            <a:off x="111250" y="797225"/>
            <a:ext cx="8783100" cy="434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1D407B"/>
                </a:solidFill>
                <a:latin typeface="Calibri"/>
                <a:ea typeface="Calibri"/>
                <a:cs typeface="Calibri"/>
                <a:sym typeface="Calibri"/>
              </a:rPr>
              <a:t>Creating and onboarding new users</a:t>
            </a:r>
            <a:endParaRPr b="1" sz="2000">
              <a:solidFill>
                <a:srgbClr val="1D407B"/>
              </a:solidFill>
              <a:latin typeface="Calibri"/>
              <a:ea typeface="Calibri"/>
              <a:cs typeface="Calibri"/>
              <a:sym typeface="Calibri"/>
            </a:endParaRPr>
          </a:p>
          <a:p>
            <a:pPr indent="0" lvl="0" marL="0" rtl="0" algn="l">
              <a:spcBef>
                <a:spcPts val="0"/>
              </a:spcBef>
              <a:spcAft>
                <a:spcPts val="0"/>
              </a:spcAft>
              <a:buNone/>
            </a:pPr>
            <a:r>
              <a:rPr lang="en" sz="1800">
                <a:solidFill>
                  <a:srgbClr val="1D407B"/>
                </a:solidFill>
                <a:latin typeface="Calibri"/>
                <a:ea typeface="Calibri"/>
                <a:cs typeface="Calibri"/>
                <a:sym typeface="Calibri"/>
              </a:rPr>
              <a:t>Before creating a new user, search for that individual’s email in the Users view.</a:t>
            </a:r>
            <a:endParaRPr sz="1800">
              <a:solidFill>
                <a:srgbClr val="1D407B"/>
              </a:solidFill>
              <a:latin typeface="Calibri"/>
              <a:ea typeface="Calibri"/>
              <a:cs typeface="Calibri"/>
              <a:sym typeface="Calibri"/>
            </a:endParaRPr>
          </a:p>
          <a:p>
            <a:pPr indent="0" lvl="0" marL="0" rtl="0" algn="l">
              <a:spcBef>
                <a:spcPts val="0"/>
              </a:spcBef>
              <a:spcAft>
                <a:spcPts val="0"/>
              </a:spcAft>
              <a:buNone/>
            </a:pPr>
            <a:r>
              <a:t/>
            </a:r>
            <a:endParaRPr sz="600">
              <a:solidFill>
                <a:srgbClr val="1D407B"/>
              </a:solidFill>
              <a:latin typeface="Calibri"/>
              <a:ea typeface="Calibri"/>
              <a:cs typeface="Calibri"/>
              <a:sym typeface="Calibri"/>
            </a:endParaRPr>
          </a:p>
          <a:p>
            <a:pPr indent="0" lvl="0" marL="0" rtl="0" algn="l">
              <a:spcBef>
                <a:spcPts val="0"/>
              </a:spcBef>
              <a:spcAft>
                <a:spcPts val="0"/>
              </a:spcAft>
              <a:buNone/>
            </a:pPr>
            <a:r>
              <a:rPr lang="en" sz="1800">
                <a:solidFill>
                  <a:srgbClr val="1D407B"/>
                </a:solidFill>
                <a:latin typeface="Calibri"/>
                <a:ea typeface="Calibri"/>
                <a:cs typeface="Calibri"/>
                <a:sym typeface="Calibri"/>
              </a:rPr>
              <a:t>If the email already exists, then work with the user to reset their password. If the email address </a:t>
            </a:r>
            <a:r>
              <a:rPr i="1" lang="en" sz="1800">
                <a:solidFill>
                  <a:srgbClr val="1D407B"/>
                </a:solidFill>
                <a:latin typeface="Calibri"/>
                <a:ea typeface="Calibri"/>
                <a:cs typeface="Calibri"/>
                <a:sym typeface="Calibri"/>
              </a:rPr>
              <a:t>does not </a:t>
            </a:r>
            <a:r>
              <a:rPr lang="en" sz="1800">
                <a:solidFill>
                  <a:srgbClr val="1D407B"/>
                </a:solidFill>
                <a:latin typeface="Calibri"/>
                <a:ea typeface="Calibri"/>
                <a:cs typeface="Calibri"/>
                <a:sym typeface="Calibri"/>
              </a:rPr>
              <a:t>already exist, then create a new user and onboard them to the system.</a:t>
            </a:r>
            <a:endParaRPr sz="1800">
              <a:solidFill>
                <a:srgbClr val="1D407B"/>
              </a:solidFill>
              <a:latin typeface="Calibri"/>
              <a:ea typeface="Calibri"/>
              <a:cs typeface="Calibri"/>
              <a:sym typeface="Calibri"/>
            </a:endParaRPr>
          </a:p>
          <a:p>
            <a:pPr indent="0" lvl="0" marL="0" rtl="0" algn="l">
              <a:spcBef>
                <a:spcPts val="0"/>
              </a:spcBef>
              <a:spcAft>
                <a:spcPts val="0"/>
              </a:spcAft>
              <a:buNone/>
            </a:pPr>
            <a:r>
              <a:t/>
            </a:r>
            <a:endParaRPr sz="600">
              <a:solidFill>
                <a:srgbClr val="1D407B"/>
              </a:solidFill>
              <a:latin typeface="Calibri"/>
              <a:ea typeface="Calibri"/>
              <a:cs typeface="Calibri"/>
              <a:sym typeface="Calibri"/>
            </a:endParaRPr>
          </a:p>
          <a:p>
            <a:pPr indent="-333375" lvl="0" marL="457200" rtl="0" algn="l">
              <a:lnSpc>
                <a:spcPct val="115000"/>
              </a:lnSpc>
              <a:spcBef>
                <a:spcPts val="0"/>
              </a:spcBef>
              <a:spcAft>
                <a:spcPts val="0"/>
              </a:spcAft>
              <a:buClr>
                <a:srgbClr val="1D407B"/>
              </a:buClr>
              <a:buSzPts val="1650"/>
              <a:buFont typeface="Calibri"/>
              <a:buChar char="●"/>
            </a:pPr>
            <a:r>
              <a:rPr lang="en" sz="1650">
                <a:solidFill>
                  <a:srgbClr val="1D407B"/>
                </a:solidFill>
                <a:latin typeface="Calibri"/>
                <a:ea typeface="Calibri"/>
                <a:cs typeface="Calibri"/>
                <a:sym typeface="Calibri"/>
              </a:rPr>
              <a:t>Creating a new user</a:t>
            </a:r>
            <a:endParaRPr sz="1650">
              <a:solidFill>
                <a:srgbClr val="1D407B"/>
              </a:solidFill>
              <a:latin typeface="Calibri"/>
              <a:ea typeface="Calibri"/>
              <a:cs typeface="Calibri"/>
              <a:sym typeface="Calibri"/>
            </a:endParaRPr>
          </a:p>
          <a:p>
            <a:pPr indent="-333375" lvl="1" marL="914400" rtl="0" algn="l">
              <a:lnSpc>
                <a:spcPct val="115000"/>
              </a:lnSpc>
              <a:spcBef>
                <a:spcPts val="0"/>
              </a:spcBef>
              <a:spcAft>
                <a:spcPts val="0"/>
              </a:spcAft>
              <a:buClr>
                <a:srgbClr val="1D407B"/>
              </a:buClr>
              <a:buSzPts val="1650"/>
              <a:buFont typeface="Calibri"/>
              <a:buChar char="○"/>
            </a:pPr>
            <a:r>
              <a:rPr lang="en" sz="1650">
                <a:solidFill>
                  <a:srgbClr val="1D407B"/>
                </a:solidFill>
                <a:latin typeface="Calibri"/>
                <a:ea typeface="Calibri"/>
                <a:cs typeface="Calibri"/>
                <a:sym typeface="Calibri"/>
              </a:rPr>
              <a:t>Click on “Users” in the left-hand navigation menu</a:t>
            </a:r>
            <a:endParaRPr sz="1650">
              <a:solidFill>
                <a:srgbClr val="1D407B"/>
              </a:solidFill>
              <a:latin typeface="Calibri"/>
              <a:ea typeface="Calibri"/>
              <a:cs typeface="Calibri"/>
              <a:sym typeface="Calibri"/>
            </a:endParaRPr>
          </a:p>
          <a:p>
            <a:pPr indent="-333375" lvl="1" marL="914400" rtl="0" algn="l">
              <a:lnSpc>
                <a:spcPct val="115000"/>
              </a:lnSpc>
              <a:spcBef>
                <a:spcPts val="0"/>
              </a:spcBef>
              <a:spcAft>
                <a:spcPts val="0"/>
              </a:spcAft>
              <a:buClr>
                <a:srgbClr val="1D407B"/>
              </a:buClr>
              <a:buSzPts val="1650"/>
              <a:buFont typeface="Calibri"/>
              <a:buChar char="○"/>
            </a:pPr>
            <a:r>
              <a:rPr lang="en" sz="1650">
                <a:solidFill>
                  <a:srgbClr val="1D407B"/>
                </a:solidFill>
                <a:latin typeface="Calibri"/>
                <a:ea typeface="Calibri"/>
                <a:cs typeface="Calibri"/>
                <a:sym typeface="Calibri"/>
              </a:rPr>
              <a:t>Click “New user” in the top right-hand corner</a:t>
            </a:r>
            <a:endParaRPr sz="1650">
              <a:solidFill>
                <a:srgbClr val="1D407B"/>
              </a:solidFill>
              <a:latin typeface="Calibri"/>
              <a:ea typeface="Calibri"/>
              <a:cs typeface="Calibri"/>
              <a:sym typeface="Calibri"/>
            </a:endParaRPr>
          </a:p>
          <a:p>
            <a:pPr indent="-333375" lvl="1" marL="914400" rtl="0" algn="l">
              <a:lnSpc>
                <a:spcPct val="115000"/>
              </a:lnSpc>
              <a:spcBef>
                <a:spcPts val="0"/>
              </a:spcBef>
              <a:spcAft>
                <a:spcPts val="0"/>
              </a:spcAft>
              <a:buClr>
                <a:srgbClr val="1D407B"/>
              </a:buClr>
              <a:buSzPts val="1650"/>
              <a:buFont typeface="Calibri"/>
              <a:buChar char="○"/>
            </a:pPr>
            <a:r>
              <a:rPr lang="en" sz="1650">
                <a:solidFill>
                  <a:srgbClr val="1D407B"/>
                </a:solidFill>
                <a:latin typeface="Calibri"/>
                <a:ea typeface="Calibri"/>
                <a:cs typeface="Calibri"/>
                <a:sym typeface="Calibri"/>
              </a:rPr>
              <a:t>Enter the user’s email address</a:t>
            </a:r>
            <a:endParaRPr sz="1650">
              <a:solidFill>
                <a:srgbClr val="1D407B"/>
              </a:solidFill>
              <a:latin typeface="Calibri"/>
              <a:ea typeface="Calibri"/>
              <a:cs typeface="Calibri"/>
              <a:sym typeface="Calibri"/>
            </a:endParaRPr>
          </a:p>
          <a:p>
            <a:pPr indent="-333375" lvl="1" marL="914400" rtl="0" algn="l">
              <a:lnSpc>
                <a:spcPct val="115000"/>
              </a:lnSpc>
              <a:spcBef>
                <a:spcPts val="0"/>
              </a:spcBef>
              <a:spcAft>
                <a:spcPts val="0"/>
              </a:spcAft>
              <a:buClr>
                <a:srgbClr val="1D407B"/>
              </a:buClr>
              <a:buSzPts val="1650"/>
              <a:buFont typeface="Calibri"/>
              <a:buChar char="○"/>
            </a:pPr>
            <a:r>
              <a:rPr lang="en" sz="1650">
                <a:solidFill>
                  <a:srgbClr val="1D407B"/>
                </a:solidFill>
                <a:latin typeface="Calibri"/>
                <a:ea typeface="Calibri"/>
                <a:cs typeface="Calibri"/>
                <a:sym typeface="Calibri"/>
              </a:rPr>
              <a:t>Keep owner selected for “Role”</a:t>
            </a:r>
            <a:endParaRPr sz="1650">
              <a:solidFill>
                <a:srgbClr val="1D407B"/>
              </a:solidFill>
              <a:latin typeface="Calibri"/>
              <a:ea typeface="Calibri"/>
              <a:cs typeface="Calibri"/>
              <a:sym typeface="Calibri"/>
            </a:endParaRPr>
          </a:p>
          <a:p>
            <a:pPr indent="-333375" lvl="1" marL="914400" rtl="0" algn="l">
              <a:lnSpc>
                <a:spcPct val="115000"/>
              </a:lnSpc>
              <a:spcBef>
                <a:spcPts val="0"/>
              </a:spcBef>
              <a:spcAft>
                <a:spcPts val="0"/>
              </a:spcAft>
              <a:buClr>
                <a:srgbClr val="1D407B"/>
              </a:buClr>
              <a:buSzPts val="1650"/>
              <a:buFont typeface="Calibri"/>
              <a:buChar char="○"/>
            </a:pPr>
            <a:r>
              <a:rPr lang="en" sz="1650">
                <a:solidFill>
                  <a:srgbClr val="1D407B"/>
                </a:solidFill>
                <a:latin typeface="Calibri"/>
                <a:ea typeface="Calibri"/>
                <a:cs typeface="Calibri"/>
                <a:sym typeface="Calibri"/>
              </a:rPr>
              <a:t>Select the appropriate “Position” (see next slide for a description of each position)</a:t>
            </a:r>
            <a:endParaRPr sz="1650">
              <a:solidFill>
                <a:srgbClr val="1D407B"/>
              </a:solidFill>
              <a:latin typeface="Calibri"/>
              <a:ea typeface="Calibri"/>
              <a:cs typeface="Calibri"/>
              <a:sym typeface="Calibri"/>
            </a:endParaRPr>
          </a:p>
          <a:p>
            <a:pPr indent="-333375" lvl="1" marL="914400" rtl="0" algn="l">
              <a:lnSpc>
                <a:spcPct val="115000"/>
              </a:lnSpc>
              <a:spcBef>
                <a:spcPts val="0"/>
              </a:spcBef>
              <a:spcAft>
                <a:spcPts val="0"/>
              </a:spcAft>
              <a:buClr>
                <a:srgbClr val="1D407B"/>
              </a:buClr>
              <a:buSzPts val="1650"/>
              <a:buFont typeface="Calibri"/>
              <a:buChar char="○"/>
            </a:pPr>
            <a:r>
              <a:rPr lang="en" sz="1650">
                <a:solidFill>
                  <a:srgbClr val="1D407B"/>
                </a:solidFill>
                <a:latin typeface="Calibri"/>
                <a:ea typeface="Calibri"/>
                <a:cs typeface="Calibri"/>
                <a:sym typeface="Calibri"/>
              </a:rPr>
              <a:t>Select the appropriate School or Organization associated with this User</a:t>
            </a:r>
            <a:endParaRPr sz="1650">
              <a:solidFill>
                <a:srgbClr val="1D407B"/>
              </a:solidFill>
              <a:latin typeface="Calibri"/>
              <a:ea typeface="Calibri"/>
              <a:cs typeface="Calibri"/>
              <a:sym typeface="Calibri"/>
            </a:endParaRPr>
          </a:p>
          <a:p>
            <a:pPr indent="-333375" lvl="1" marL="914400" rtl="0" algn="l">
              <a:lnSpc>
                <a:spcPct val="115000"/>
              </a:lnSpc>
              <a:spcBef>
                <a:spcPts val="0"/>
              </a:spcBef>
              <a:spcAft>
                <a:spcPts val="0"/>
              </a:spcAft>
              <a:buClr>
                <a:srgbClr val="1D407B"/>
              </a:buClr>
              <a:buSzPts val="1650"/>
              <a:buFont typeface="Calibri"/>
              <a:buChar char="○"/>
            </a:pPr>
            <a:r>
              <a:rPr lang="en" sz="1650">
                <a:solidFill>
                  <a:srgbClr val="1D407B"/>
                </a:solidFill>
                <a:latin typeface="Calibri"/>
                <a:ea typeface="Calibri"/>
                <a:cs typeface="Calibri"/>
                <a:sym typeface="Calibri"/>
              </a:rPr>
              <a:t>Click “Sign Up”</a:t>
            </a:r>
            <a:endParaRPr sz="1650">
              <a:solidFill>
                <a:srgbClr val="1D407B"/>
              </a:solidFill>
              <a:latin typeface="Calibri"/>
              <a:ea typeface="Calibri"/>
              <a:cs typeface="Calibri"/>
              <a:sym typeface="Calibri"/>
            </a:endParaRPr>
          </a:p>
          <a:p>
            <a:pPr indent="-333375" lvl="1" marL="914400" rtl="0" algn="l">
              <a:lnSpc>
                <a:spcPct val="115000"/>
              </a:lnSpc>
              <a:spcBef>
                <a:spcPts val="0"/>
              </a:spcBef>
              <a:spcAft>
                <a:spcPts val="0"/>
              </a:spcAft>
              <a:buClr>
                <a:srgbClr val="1D407B"/>
              </a:buClr>
              <a:buSzPts val="1650"/>
              <a:buFont typeface="Calibri"/>
              <a:buChar char="○"/>
            </a:pPr>
            <a:r>
              <a:rPr lang="en" sz="1650">
                <a:solidFill>
                  <a:srgbClr val="1D407B"/>
                </a:solidFill>
                <a:latin typeface="Calibri"/>
                <a:ea typeface="Calibri"/>
                <a:cs typeface="Calibri"/>
                <a:sym typeface="Calibri"/>
              </a:rPr>
              <a:t>Reach out to the new user to make sure they were able to access their account</a:t>
            </a:r>
            <a:endParaRPr sz="1650">
              <a:solidFill>
                <a:srgbClr val="1D407B"/>
              </a:solidFill>
              <a:latin typeface="Calibri"/>
              <a:ea typeface="Calibri"/>
              <a:cs typeface="Calibri"/>
              <a:sym typeface="Calibri"/>
            </a:endParaRPr>
          </a:p>
          <a:p>
            <a:pPr indent="-333375" lvl="2" marL="1371600" rtl="0" algn="l">
              <a:lnSpc>
                <a:spcPct val="115000"/>
              </a:lnSpc>
              <a:spcBef>
                <a:spcPts val="0"/>
              </a:spcBef>
              <a:spcAft>
                <a:spcPts val="0"/>
              </a:spcAft>
              <a:buClr>
                <a:srgbClr val="1D407B"/>
              </a:buClr>
              <a:buSzPts val="1650"/>
              <a:buFont typeface="Calibri"/>
              <a:buChar char="■"/>
            </a:pPr>
            <a:r>
              <a:rPr lang="en" sz="1650">
                <a:solidFill>
                  <a:srgbClr val="1D407B"/>
                </a:solidFill>
                <a:latin typeface="Calibri"/>
                <a:ea typeface="Calibri"/>
                <a:cs typeface="Calibri"/>
                <a:sym typeface="Calibri"/>
              </a:rPr>
              <a:t>Consider using this email template (</a:t>
            </a:r>
            <a:r>
              <a:rPr b="1" lang="en" sz="1650" u="sng">
                <a:solidFill>
                  <a:schemeClr val="hlink"/>
                </a:solidFill>
                <a:latin typeface="Calibri"/>
                <a:ea typeface="Calibri"/>
                <a:cs typeface="Calibri"/>
                <a:sym typeface="Calibri"/>
                <a:hlinkClick r:id="rId3"/>
              </a:rPr>
              <a:t>click here</a:t>
            </a:r>
            <a:r>
              <a:rPr lang="en" sz="1650">
                <a:solidFill>
                  <a:srgbClr val="1D407B"/>
                </a:solidFill>
                <a:latin typeface="Calibri"/>
                <a:ea typeface="Calibri"/>
                <a:cs typeface="Calibri"/>
                <a:sym typeface="Calibri"/>
              </a:rPr>
              <a:t>)</a:t>
            </a:r>
            <a:endParaRPr sz="1650">
              <a:solidFill>
                <a:srgbClr val="1D407B"/>
              </a:solidFill>
              <a:latin typeface="Calibri"/>
              <a:ea typeface="Calibri"/>
              <a:cs typeface="Calibri"/>
              <a:sym typeface="Calibri"/>
            </a:endParaRPr>
          </a:p>
        </p:txBody>
      </p:sp>
      <p:pic>
        <p:nvPicPr>
          <p:cNvPr id="327" name="Google Shape;327;p54"/>
          <p:cNvPicPr preferRelativeResize="0"/>
          <p:nvPr/>
        </p:nvPicPr>
        <p:blipFill>
          <a:blip r:embed="rId4">
            <a:alphaModFix/>
          </a:blip>
          <a:stretch>
            <a:fillRect/>
          </a:stretch>
        </p:blipFill>
        <p:spPr>
          <a:xfrm>
            <a:off x="7150802" y="202975"/>
            <a:ext cx="1831800" cy="494500"/>
          </a:xfrm>
          <a:prstGeom prst="rect">
            <a:avLst/>
          </a:prstGeom>
          <a:noFill/>
          <a:ln>
            <a:noFill/>
          </a:ln>
        </p:spPr>
      </p:pic>
      <p:cxnSp>
        <p:nvCxnSpPr>
          <p:cNvPr id="328" name="Google Shape;328;p54"/>
          <p:cNvCxnSpPr/>
          <p:nvPr/>
        </p:nvCxnSpPr>
        <p:spPr>
          <a:xfrm>
            <a:off x="207825" y="721025"/>
            <a:ext cx="5248500" cy="12300"/>
          </a:xfrm>
          <a:prstGeom prst="straightConnector1">
            <a:avLst/>
          </a:prstGeom>
          <a:noFill/>
          <a:ln cap="flat" cmpd="sng" w="19050">
            <a:solidFill>
              <a:srgbClr val="0097A7"/>
            </a:solidFill>
            <a:prstDash val="lgDash"/>
            <a:round/>
            <a:headEnd len="med" w="med" type="none"/>
            <a:tailEnd len="med" w="med"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55"/>
          <p:cNvSpPr txBox="1"/>
          <p:nvPr/>
        </p:nvSpPr>
        <p:spPr>
          <a:xfrm>
            <a:off x="36050" y="59225"/>
            <a:ext cx="7547700" cy="6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3000">
                <a:solidFill>
                  <a:srgbClr val="1D407B"/>
                </a:solidFill>
                <a:latin typeface="Calibri"/>
                <a:ea typeface="Calibri"/>
                <a:cs typeface="Calibri"/>
                <a:sym typeface="Calibri"/>
              </a:rPr>
              <a:t>artlook</a:t>
            </a:r>
            <a:r>
              <a:rPr lang="en" sz="3000">
                <a:solidFill>
                  <a:srgbClr val="1D407B"/>
                </a:solidFill>
                <a:latin typeface="Calibri"/>
                <a:ea typeface="Calibri"/>
                <a:cs typeface="Calibri"/>
                <a:sym typeface="Calibri"/>
              </a:rPr>
              <a:t>: Admin’s Perspective</a:t>
            </a:r>
            <a:endParaRPr sz="3000">
              <a:solidFill>
                <a:srgbClr val="1D407B"/>
              </a:solidFill>
              <a:latin typeface="Calibri"/>
              <a:ea typeface="Calibri"/>
              <a:cs typeface="Calibri"/>
              <a:sym typeface="Calibri"/>
            </a:endParaRPr>
          </a:p>
        </p:txBody>
      </p:sp>
      <p:sp>
        <p:nvSpPr>
          <p:cNvPr id="334" name="Google Shape;334;p55"/>
          <p:cNvSpPr txBox="1"/>
          <p:nvPr/>
        </p:nvSpPr>
        <p:spPr>
          <a:xfrm>
            <a:off x="111250" y="797225"/>
            <a:ext cx="8783100" cy="6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1D407B"/>
                </a:solidFill>
                <a:latin typeface="Calibri"/>
                <a:ea typeface="Calibri"/>
                <a:cs typeface="Calibri"/>
                <a:sym typeface="Calibri"/>
              </a:rPr>
              <a:t>Contacts</a:t>
            </a:r>
            <a:endParaRPr b="1" sz="2000">
              <a:solidFill>
                <a:srgbClr val="1D407B"/>
              </a:solidFill>
              <a:latin typeface="Calibri"/>
              <a:ea typeface="Calibri"/>
              <a:cs typeface="Calibri"/>
              <a:sym typeface="Calibri"/>
            </a:endParaRPr>
          </a:p>
          <a:p>
            <a:pPr indent="0" lvl="0" marL="0" rtl="0" algn="l">
              <a:lnSpc>
                <a:spcPct val="115000"/>
              </a:lnSpc>
              <a:spcBef>
                <a:spcPts val="0"/>
              </a:spcBef>
              <a:spcAft>
                <a:spcPts val="0"/>
              </a:spcAft>
              <a:buNone/>
            </a:pPr>
            <a:r>
              <a:t/>
            </a:r>
            <a:endParaRPr sz="2000">
              <a:solidFill>
                <a:srgbClr val="1D407B"/>
              </a:solidFill>
              <a:latin typeface="Calibri"/>
              <a:ea typeface="Calibri"/>
              <a:cs typeface="Calibri"/>
              <a:sym typeface="Calibri"/>
            </a:endParaRPr>
          </a:p>
        </p:txBody>
      </p:sp>
      <p:pic>
        <p:nvPicPr>
          <p:cNvPr id="335" name="Google Shape;335;p55"/>
          <p:cNvPicPr preferRelativeResize="0"/>
          <p:nvPr/>
        </p:nvPicPr>
        <p:blipFill>
          <a:blip r:embed="rId3">
            <a:alphaModFix/>
          </a:blip>
          <a:stretch>
            <a:fillRect/>
          </a:stretch>
        </p:blipFill>
        <p:spPr>
          <a:xfrm>
            <a:off x="7150802" y="202975"/>
            <a:ext cx="1831800" cy="494500"/>
          </a:xfrm>
          <a:prstGeom prst="rect">
            <a:avLst/>
          </a:prstGeom>
          <a:noFill/>
          <a:ln>
            <a:noFill/>
          </a:ln>
        </p:spPr>
      </p:pic>
      <p:cxnSp>
        <p:nvCxnSpPr>
          <p:cNvPr id="336" name="Google Shape;336;p55"/>
          <p:cNvCxnSpPr/>
          <p:nvPr/>
        </p:nvCxnSpPr>
        <p:spPr>
          <a:xfrm>
            <a:off x="207825" y="721025"/>
            <a:ext cx="5248500" cy="12300"/>
          </a:xfrm>
          <a:prstGeom prst="straightConnector1">
            <a:avLst/>
          </a:prstGeom>
          <a:noFill/>
          <a:ln cap="flat" cmpd="sng" w="19050">
            <a:solidFill>
              <a:srgbClr val="0097A7"/>
            </a:solidFill>
            <a:prstDash val="lgDash"/>
            <a:round/>
            <a:headEnd len="med" w="med" type="none"/>
            <a:tailEnd len="med" w="med" type="none"/>
          </a:ln>
        </p:spPr>
      </p:cxnSp>
      <p:sp>
        <p:nvSpPr>
          <p:cNvPr id="337" name="Google Shape;337;p55"/>
          <p:cNvSpPr txBox="1"/>
          <p:nvPr/>
        </p:nvSpPr>
        <p:spPr>
          <a:xfrm>
            <a:off x="180450" y="1250725"/>
            <a:ext cx="8783100" cy="377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rgbClr val="1D407B"/>
                </a:solidFill>
                <a:latin typeface="Calibri"/>
                <a:ea typeface="Calibri"/>
                <a:cs typeface="Calibri"/>
                <a:sym typeface="Calibri"/>
              </a:rPr>
              <a:t>artlook currently allows for six position types (listed below). These position types will not appear alongside individuals’ names on the public-facing artlook Map. These are simple database “tags” for school and arts organization personnel.</a:t>
            </a:r>
            <a:endParaRPr sz="2000">
              <a:solidFill>
                <a:srgbClr val="1D407B"/>
              </a:solidFill>
              <a:latin typeface="Calibri"/>
              <a:ea typeface="Calibri"/>
              <a:cs typeface="Calibri"/>
              <a:sym typeface="Calibri"/>
            </a:endParaRPr>
          </a:p>
          <a:p>
            <a:pPr indent="0" lvl="0" marL="0" rtl="0" algn="l">
              <a:lnSpc>
                <a:spcPct val="115000"/>
              </a:lnSpc>
              <a:spcBef>
                <a:spcPts val="0"/>
              </a:spcBef>
              <a:spcAft>
                <a:spcPts val="0"/>
              </a:spcAft>
              <a:buNone/>
            </a:pPr>
            <a:r>
              <a:t/>
            </a:r>
            <a:endParaRPr sz="600">
              <a:solidFill>
                <a:srgbClr val="1D407B"/>
              </a:solidFill>
              <a:latin typeface="Calibri"/>
              <a:ea typeface="Calibri"/>
              <a:cs typeface="Calibri"/>
              <a:sym typeface="Calibri"/>
            </a:endParaRPr>
          </a:p>
          <a:p>
            <a:pPr indent="-330200" lvl="0" marL="457200" rtl="0" algn="l">
              <a:lnSpc>
                <a:spcPct val="115000"/>
              </a:lnSpc>
              <a:spcBef>
                <a:spcPts val="0"/>
              </a:spcBef>
              <a:spcAft>
                <a:spcPts val="0"/>
              </a:spcAft>
              <a:buClr>
                <a:srgbClr val="1D407B"/>
              </a:buClr>
              <a:buSzPts val="1600"/>
              <a:buFont typeface="Calibri"/>
              <a:buChar char="●"/>
            </a:pPr>
            <a:r>
              <a:rPr lang="en" sz="1600">
                <a:solidFill>
                  <a:srgbClr val="1D407B"/>
                </a:solidFill>
                <a:latin typeface="Calibri"/>
                <a:ea typeface="Calibri"/>
                <a:cs typeface="Calibri"/>
                <a:sym typeface="Calibri"/>
              </a:rPr>
              <a:t>Organizations</a:t>
            </a:r>
            <a:endParaRPr sz="1600">
              <a:solidFill>
                <a:srgbClr val="1D407B"/>
              </a:solidFill>
              <a:latin typeface="Calibri"/>
              <a:ea typeface="Calibri"/>
              <a:cs typeface="Calibri"/>
              <a:sym typeface="Calibri"/>
            </a:endParaRPr>
          </a:p>
          <a:p>
            <a:pPr indent="-330200" lvl="1" marL="914400" rtl="0" algn="l">
              <a:lnSpc>
                <a:spcPct val="115000"/>
              </a:lnSpc>
              <a:spcBef>
                <a:spcPts val="0"/>
              </a:spcBef>
              <a:spcAft>
                <a:spcPts val="0"/>
              </a:spcAft>
              <a:buClr>
                <a:srgbClr val="1D407B"/>
              </a:buClr>
              <a:buSzPts val="1600"/>
              <a:buFont typeface="Calibri"/>
              <a:buChar char="○"/>
            </a:pPr>
            <a:r>
              <a:rPr b="1" lang="en" sz="1600">
                <a:solidFill>
                  <a:srgbClr val="1D407B"/>
                </a:solidFill>
                <a:latin typeface="Calibri"/>
                <a:ea typeface="Calibri"/>
                <a:cs typeface="Calibri"/>
                <a:sym typeface="Calibri"/>
              </a:rPr>
              <a:t>Education Contact</a:t>
            </a:r>
            <a:endParaRPr b="1" sz="1600">
              <a:solidFill>
                <a:srgbClr val="1D407B"/>
              </a:solidFill>
              <a:latin typeface="Calibri"/>
              <a:ea typeface="Calibri"/>
              <a:cs typeface="Calibri"/>
              <a:sym typeface="Calibri"/>
            </a:endParaRPr>
          </a:p>
          <a:p>
            <a:pPr indent="-330200" lvl="1" marL="914400" rtl="0" algn="l">
              <a:lnSpc>
                <a:spcPct val="115000"/>
              </a:lnSpc>
              <a:spcBef>
                <a:spcPts val="0"/>
              </a:spcBef>
              <a:spcAft>
                <a:spcPts val="0"/>
              </a:spcAft>
              <a:buClr>
                <a:srgbClr val="1D407B"/>
              </a:buClr>
              <a:buSzPts val="1600"/>
              <a:buFont typeface="Calibri"/>
              <a:buChar char="○"/>
            </a:pPr>
            <a:r>
              <a:rPr lang="en" sz="1600">
                <a:solidFill>
                  <a:srgbClr val="1D407B"/>
                </a:solidFill>
                <a:latin typeface="Calibri"/>
                <a:ea typeface="Calibri"/>
                <a:cs typeface="Calibri"/>
                <a:sym typeface="Calibri"/>
              </a:rPr>
              <a:t>Executive Director</a:t>
            </a:r>
            <a:endParaRPr sz="1600">
              <a:solidFill>
                <a:srgbClr val="1D407B"/>
              </a:solidFill>
              <a:latin typeface="Calibri"/>
              <a:ea typeface="Calibri"/>
              <a:cs typeface="Calibri"/>
              <a:sym typeface="Calibri"/>
            </a:endParaRPr>
          </a:p>
          <a:p>
            <a:pPr indent="-330200" lvl="1" marL="914400" rtl="0" algn="l">
              <a:lnSpc>
                <a:spcPct val="115000"/>
              </a:lnSpc>
              <a:spcBef>
                <a:spcPts val="0"/>
              </a:spcBef>
              <a:spcAft>
                <a:spcPts val="0"/>
              </a:spcAft>
              <a:buClr>
                <a:srgbClr val="1D407B"/>
              </a:buClr>
              <a:buSzPts val="1600"/>
              <a:buFont typeface="Calibri"/>
              <a:buChar char="○"/>
            </a:pPr>
            <a:r>
              <a:rPr lang="en" sz="1600">
                <a:solidFill>
                  <a:srgbClr val="1D407B"/>
                </a:solidFill>
                <a:latin typeface="Calibri"/>
                <a:ea typeface="Calibri"/>
                <a:cs typeface="Calibri"/>
                <a:sym typeface="Calibri"/>
              </a:rPr>
              <a:t>Employee</a:t>
            </a:r>
            <a:endParaRPr sz="1600">
              <a:solidFill>
                <a:srgbClr val="1D407B"/>
              </a:solidFill>
              <a:latin typeface="Calibri"/>
              <a:ea typeface="Calibri"/>
              <a:cs typeface="Calibri"/>
              <a:sym typeface="Calibri"/>
            </a:endParaRPr>
          </a:p>
          <a:p>
            <a:pPr indent="0" lvl="0" marL="0" rtl="0" algn="l">
              <a:lnSpc>
                <a:spcPct val="115000"/>
              </a:lnSpc>
              <a:spcBef>
                <a:spcPts val="0"/>
              </a:spcBef>
              <a:spcAft>
                <a:spcPts val="0"/>
              </a:spcAft>
              <a:buNone/>
            </a:pPr>
            <a:r>
              <a:t/>
            </a:r>
            <a:endParaRPr sz="900">
              <a:solidFill>
                <a:srgbClr val="1D407B"/>
              </a:solidFill>
              <a:latin typeface="Calibri"/>
              <a:ea typeface="Calibri"/>
              <a:cs typeface="Calibri"/>
              <a:sym typeface="Calibri"/>
            </a:endParaRPr>
          </a:p>
          <a:p>
            <a:pPr indent="-330200" lvl="0" marL="457200" rtl="0" algn="l">
              <a:lnSpc>
                <a:spcPct val="115000"/>
              </a:lnSpc>
              <a:spcBef>
                <a:spcPts val="0"/>
              </a:spcBef>
              <a:spcAft>
                <a:spcPts val="0"/>
              </a:spcAft>
              <a:buClr>
                <a:srgbClr val="1D407B"/>
              </a:buClr>
              <a:buSzPts val="1600"/>
              <a:buFont typeface="Calibri"/>
              <a:buChar char="●"/>
            </a:pPr>
            <a:r>
              <a:rPr lang="en" sz="1600">
                <a:solidFill>
                  <a:srgbClr val="1D407B"/>
                </a:solidFill>
                <a:latin typeface="Calibri"/>
                <a:ea typeface="Calibri"/>
                <a:cs typeface="Calibri"/>
                <a:sym typeface="Calibri"/>
              </a:rPr>
              <a:t>Schools</a:t>
            </a:r>
            <a:endParaRPr sz="1600">
              <a:solidFill>
                <a:srgbClr val="1D407B"/>
              </a:solidFill>
              <a:latin typeface="Calibri"/>
              <a:ea typeface="Calibri"/>
              <a:cs typeface="Calibri"/>
              <a:sym typeface="Calibri"/>
            </a:endParaRPr>
          </a:p>
          <a:p>
            <a:pPr indent="-330200" lvl="1" marL="914400" rtl="0" algn="l">
              <a:lnSpc>
                <a:spcPct val="115000"/>
              </a:lnSpc>
              <a:spcBef>
                <a:spcPts val="0"/>
              </a:spcBef>
              <a:spcAft>
                <a:spcPts val="0"/>
              </a:spcAft>
              <a:buClr>
                <a:srgbClr val="1D407B"/>
              </a:buClr>
              <a:buSzPts val="1600"/>
              <a:buFont typeface="Calibri"/>
              <a:buChar char="○"/>
            </a:pPr>
            <a:r>
              <a:rPr b="1" lang="en" sz="1600">
                <a:solidFill>
                  <a:srgbClr val="1D407B"/>
                </a:solidFill>
                <a:latin typeface="Calibri"/>
                <a:ea typeface="Calibri"/>
                <a:cs typeface="Calibri"/>
                <a:sym typeface="Calibri"/>
              </a:rPr>
              <a:t>Arts Liaison</a:t>
            </a:r>
            <a:endParaRPr b="1" sz="1600">
              <a:solidFill>
                <a:srgbClr val="1D407B"/>
              </a:solidFill>
              <a:latin typeface="Calibri"/>
              <a:ea typeface="Calibri"/>
              <a:cs typeface="Calibri"/>
              <a:sym typeface="Calibri"/>
            </a:endParaRPr>
          </a:p>
          <a:p>
            <a:pPr indent="-330200" lvl="1" marL="914400" rtl="0" algn="l">
              <a:lnSpc>
                <a:spcPct val="115000"/>
              </a:lnSpc>
              <a:spcBef>
                <a:spcPts val="0"/>
              </a:spcBef>
              <a:spcAft>
                <a:spcPts val="0"/>
              </a:spcAft>
              <a:buClr>
                <a:srgbClr val="1D407B"/>
              </a:buClr>
              <a:buSzPts val="1600"/>
              <a:buFont typeface="Calibri"/>
              <a:buChar char="○"/>
            </a:pPr>
            <a:r>
              <a:rPr lang="en" sz="1600">
                <a:solidFill>
                  <a:srgbClr val="1D407B"/>
                </a:solidFill>
                <a:latin typeface="Calibri"/>
                <a:ea typeface="Calibri"/>
                <a:cs typeface="Calibri"/>
                <a:sym typeface="Calibri"/>
              </a:rPr>
              <a:t>Principal</a:t>
            </a:r>
            <a:endParaRPr sz="1600">
              <a:solidFill>
                <a:srgbClr val="1D407B"/>
              </a:solidFill>
              <a:latin typeface="Calibri"/>
              <a:ea typeface="Calibri"/>
              <a:cs typeface="Calibri"/>
              <a:sym typeface="Calibri"/>
            </a:endParaRPr>
          </a:p>
          <a:p>
            <a:pPr indent="-330200" lvl="1" marL="914400" rtl="0" algn="l">
              <a:lnSpc>
                <a:spcPct val="115000"/>
              </a:lnSpc>
              <a:spcBef>
                <a:spcPts val="0"/>
              </a:spcBef>
              <a:spcAft>
                <a:spcPts val="0"/>
              </a:spcAft>
              <a:buClr>
                <a:srgbClr val="1D407B"/>
              </a:buClr>
              <a:buSzPts val="1600"/>
              <a:buFont typeface="Calibri"/>
              <a:buChar char="○"/>
            </a:pPr>
            <a:r>
              <a:rPr lang="en" sz="1600">
                <a:solidFill>
                  <a:srgbClr val="1D407B"/>
                </a:solidFill>
                <a:latin typeface="Calibri"/>
                <a:ea typeface="Calibri"/>
                <a:cs typeface="Calibri"/>
                <a:sym typeface="Calibri"/>
              </a:rPr>
              <a:t>Teacher</a:t>
            </a:r>
            <a:endParaRPr sz="1600">
              <a:solidFill>
                <a:srgbClr val="1D407B"/>
              </a:solidFill>
              <a:latin typeface="Calibri"/>
              <a:ea typeface="Calibri"/>
              <a:cs typeface="Calibri"/>
              <a:sym typeface="Calibri"/>
            </a:endParaRPr>
          </a:p>
        </p:txBody>
      </p:sp>
      <p:sp>
        <p:nvSpPr>
          <p:cNvPr id="338" name="Google Shape;338;p55"/>
          <p:cNvSpPr txBox="1"/>
          <p:nvPr/>
        </p:nvSpPr>
        <p:spPr>
          <a:xfrm>
            <a:off x="2724250" y="2681575"/>
            <a:ext cx="6170100" cy="76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rgbClr val="1D407B"/>
                </a:solidFill>
                <a:latin typeface="Calibri"/>
                <a:ea typeface="Calibri"/>
                <a:cs typeface="Calibri"/>
                <a:sym typeface="Calibri"/>
              </a:rPr>
              <a:t>---&gt;  The organization’s main education contact</a:t>
            </a:r>
            <a:endParaRPr/>
          </a:p>
        </p:txBody>
      </p:sp>
      <p:sp>
        <p:nvSpPr>
          <p:cNvPr id="339" name="Google Shape;339;p55"/>
          <p:cNvSpPr txBox="1"/>
          <p:nvPr/>
        </p:nvSpPr>
        <p:spPr>
          <a:xfrm>
            <a:off x="2114650" y="3976975"/>
            <a:ext cx="6170100" cy="76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rgbClr val="1D407B"/>
                </a:solidFill>
                <a:latin typeface="Calibri"/>
                <a:ea typeface="Calibri"/>
                <a:cs typeface="Calibri"/>
                <a:sym typeface="Calibri"/>
              </a:rPr>
              <a:t>---&gt;  The school’s main arts education contact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pic>
        <p:nvPicPr>
          <p:cNvPr id="137" name="Google Shape;137;p29"/>
          <p:cNvPicPr preferRelativeResize="0"/>
          <p:nvPr/>
        </p:nvPicPr>
        <p:blipFill>
          <a:blip r:embed="rId3">
            <a:alphaModFix/>
          </a:blip>
          <a:stretch>
            <a:fillRect/>
          </a:stretch>
        </p:blipFill>
        <p:spPr>
          <a:xfrm>
            <a:off x="0" y="0"/>
            <a:ext cx="9144000" cy="5143505"/>
          </a:xfrm>
          <a:prstGeom prst="rect">
            <a:avLst/>
          </a:prstGeom>
          <a:noFill/>
          <a:ln>
            <a:noFill/>
          </a:ln>
        </p:spPr>
      </p:pic>
      <p:pic>
        <p:nvPicPr>
          <p:cNvPr id="138" name="Google Shape;138;p29"/>
          <p:cNvPicPr preferRelativeResize="0"/>
          <p:nvPr/>
        </p:nvPicPr>
        <p:blipFill>
          <a:blip r:embed="rId4">
            <a:alphaModFix/>
          </a:blip>
          <a:stretch>
            <a:fillRect/>
          </a:stretch>
        </p:blipFill>
        <p:spPr>
          <a:xfrm>
            <a:off x="7005841" y="4508291"/>
            <a:ext cx="2019600" cy="534180"/>
          </a:xfrm>
          <a:prstGeom prst="rect">
            <a:avLst/>
          </a:prstGeom>
          <a:noFill/>
          <a:ln>
            <a:noFill/>
          </a:ln>
        </p:spPr>
      </p:pic>
      <p:sp>
        <p:nvSpPr>
          <p:cNvPr id="139" name="Google Shape;139;p29"/>
          <p:cNvSpPr txBox="1"/>
          <p:nvPr/>
        </p:nvSpPr>
        <p:spPr>
          <a:xfrm>
            <a:off x="210325" y="1383850"/>
            <a:ext cx="6006000" cy="75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lt1"/>
                </a:solidFill>
                <a:latin typeface="Calibri"/>
                <a:ea typeface="Calibri"/>
                <a:cs typeface="Calibri"/>
                <a:sym typeface="Calibri"/>
              </a:rPr>
              <a:t>artlook Admin Documentation</a:t>
            </a:r>
            <a:endParaRPr b="1" sz="3600">
              <a:solidFill>
                <a:schemeClr val="lt1"/>
              </a:solidFill>
              <a:latin typeface="Calibri"/>
              <a:ea typeface="Calibri"/>
              <a:cs typeface="Calibri"/>
              <a:sym typeface="Calibri"/>
            </a:endParaRPr>
          </a:p>
        </p:txBody>
      </p:sp>
      <p:cxnSp>
        <p:nvCxnSpPr>
          <p:cNvPr id="140" name="Google Shape;140;p29"/>
          <p:cNvCxnSpPr/>
          <p:nvPr/>
        </p:nvCxnSpPr>
        <p:spPr>
          <a:xfrm>
            <a:off x="170425" y="2754600"/>
            <a:ext cx="6085800" cy="3900"/>
          </a:xfrm>
          <a:prstGeom prst="straightConnector1">
            <a:avLst/>
          </a:prstGeom>
          <a:noFill/>
          <a:ln cap="flat" cmpd="sng" w="19050">
            <a:solidFill>
              <a:srgbClr val="F0C33B"/>
            </a:solidFill>
            <a:prstDash val="lgDash"/>
            <a:round/>
            <a:headEnd len="med" w="med" type="none"/>
            <a:tailEnd len="med" w="med" type="none"/>
          </a:ln>
        </p:spPr>
      </p:cxnSp>
      <p:sp>
        <p:nvSpPr>
          <p:cNvPr id="141" name="Google Shape;141;p29"/>
          <p:cNvSpPr txBox="1"/>
          <p:nvPr/>
        </p:nvSpPr>
        <p:spPr>
          <a:xfrm>
            <a:off x="170425" y="1956425"/>
            <a:ext cx="4065900" cy="6618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chemeClr val="lt1"/>
              </a:buClr>
              <a:buSzPts val="3000"/>
              <a:buFont typeface="Calibri"/>
              <a:buAutoNum type="romanUcPeriod"/>
            </a:pPr>
            <a:r>
              <a:rPr lang="en" sz="3000">
                <a:solidFill>
                  <a:schemeClr val="lt1"/>
                </a:solidFill>
                <a:latin typeface="Calibri"/>
                <a:ea typeface="Calibri"/>
                <a:cs typeface="Calibri"/>
                <a:sym typeface="Calibri"/>
              </a:rPr>
              <a:t>End User Perspective</a:t>
            </a:r>
            <a:endParaRPr sz="3000">
              <a:solidFill>
                <a:schemeClr val="lt1"/>
              </a:solidFill>
              <a:latin typeface="Calibri"/>
              <a:ea typeface="Calibri"/>
              <a:cs typeface="Calibri"/>
              <a:sym typeface="Calibri"/>
            </a:endParaRPr>
          </a:p>
        </p:txBody>
      </p:sp>
      <p:sp>
        <p:nvSpPr>
          <p:cNvPr id="142" name="Google Shape;142;p29"/>
          <p:cNvSpPr txBox="1"/>
          <p:nvPr/>
        </p:nvSpPr>
        <p:spPr>
          <a:xfrm>
            <a:off x="118325" y="4249450"/>
            <a:ext cx="6452100" cy="74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Calibri"/>
                <a:ea typeface="Calibri"/>
                <a:cs typeface="Calibri"/>
                <a:sym typeface="Calibri"/>
              </a:rPr>
              <a:t>These slides will continue to be updated for your reference: </a:t>
            </a:r>
            <a:endParaRPr sz="1800">
              <a:solidFill>
                <a:schemeClr val="lt1"/>
              </a:solidFill>
              <a:latin typeface="Calibri"/>
              <a:ea typeface="Calibri"/>
              <a:cs typeface="Calibri"/>
              <a:sym typeface="Calibri"/>
            </a:endParaRPr>
          </a:p>
          <a:p>
            <a:pPr indent="0" lvl="0" marL="0" rtl="0" algn="l">
              <a:spcBef>
                <a:spcPts val="0"/>
              </a:spcBef>
              <a:spcAft>
                <a:spcPts val="0"/>
              </a:spcAft>
              <a:buNone/>
            </a:pPr>
            <a:r>
              <a:rPr lang="en" sz="1800" u="sng">
                <a:solidFill>
                  <a:schemeClr val="lt1"/>
                </a:solidFill>
                <a:latin typeface="Calibri"/>
                <a:ea typeface="Calibri"/>
                <a:cs typeface="Calibri"/>
                <a:sym typeface="Calibri"/>
                <a:hlinkClick r:id="rId5"/>
              </a:rPr>
              <a:t>bit.ly/artlookAdminDocumentation</a:t>
            </a:r>
            <a:r>
              <a:rPr lang="en"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56"/>
          <p:cNvSpPr txBox="1"/>
          <p:nvPr/>
        </p:nvSpPr>
        <p:spPr>
          <a:xfrm>
            <a:off x="36050" y="59225"/>
            <a:ext cx="7547700" cy="6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3000">
                <a:solidFill>
                  <a:srgbClr val="1D407B"/>
                </a:solidFill>
                <a:latin typeface="Calibri"/>
                <a:ea typeface="Calibri"/>
                <a:cs typeface="Calibri"/>
                <a:sym typeface="Calibri"/>
              </a:rPr>
              <a:t>artlook</a:t>
            </a:r>
            <a:r>
              <a:rPr lang="en" sz="3000">
                <a:solidFill>
                  <a:srgbClr val="1D407B"/>
                </a:solidFill>
                <a:latin typeface="Calibri"/>
                <a:ea typeface="Calibri"/>
                <a:cs typeface="Calibri"/>
                <a:sym typeface="Calibri"/>
              </a:rPr>
              <a:t>: Admin’s Perspective</a:t>
            </a:r>
            <a:endParaRPr sz="3000">
              <a:solidFill>
                <a:srgbClr val="1D407B"/>
              </a:solidFill>
              <a:latin typeface="Calibri"/>
              <a:ea typeface="Calibri"/>
              <a:cs typeface="Calibri"/>
              <a:sym typeface="Calibri"/>
            </a:endParaRPr>
          </a:p>
        </p:txBody>
      </p:sp>
      <p:sp>
        <p:nvSpPr>
          <p:cNvPr id="345" name="Google Shape;345;p56"/>
          <p:cNvSpPr txBox="1"/>
          <p:nvPr/>
        </p:nvSpPr>
        <p:spPr>
          <a:xfrm>
            <a:off x="111250" y="797225"/>
            <a:ext cx="8783100" cy="49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1D407B"/>
                </a:solidFill>
                <a:latin typeface="Calibri"/>
                <a:ea typeface="Calibri"/>
                <a:cs typeface="Calibri"/>
                <a:sym typeface="Calibri"/>
              </a:rPr>
              <a:t>Putting it all together!</a:t>
            </a:r>
            <a:endParaRPr b="1" sz="3000">
              <a:solidFill>
                <a:srgbClr val="1D407B"/>
              </a:solidFill>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rgbClr val="1D407B"/>
              </a:solidFill>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rgbClr val="1D407B"/>
              </a:solidFill>
              <a:latin typeface="Calibri"/>
              <a:ea typeface="Calibri"/>
              <a:cs typeface="Calibri"/>
              <a:sym typeface="Calibri"/>
            </a:endParaRPr>
          </a:p>
        </p:txBody>
      </p:sp>
      <p:pic>
        <p:nvPicPr>
          <p:cNvPr id="346" name="Google Shape;346;p56"/>
          <p:cNvPicPr preferRelativeResize="0"/>
          <p:nvPr/>
        </p:nvPicPr>
        <p:blipFill>
          <a:blip r:embed="rId3">
            <a:alphaModFix/>
          </a:blip>
          <a:stretch>
            <a:fillRect/>
          </a:stretch>
        </p:blipFill>
        <p:spPr>
          <a:xfrm>
            <a:off x="7150802" y="202975"/>
            <a:ext cx="1831800" cy="494500"/>
          </a:xfrm>
          <a:prstGeom prst="rect">
            <a:avLst/>
          </a:prstGeom>
          <a:noFill/>
          <a:ln>
            <a:noFill/>
          </a:ln>
        </p:spPr>
      </p:pic>
      <p:cxnSp>
        <p:nvCxnSpPr>
          <p:cNvPr id="347" name="Google Shape;347;p56"/>
          <p:cNvCxnSpPr/>
          <p:nvPr/>
        </p:nvCxnSpPr>
        <p:spPr>
          <a:xfrm>
            <a:off x="207825" y="721025"/>
            <a:ext cx="5248500" cy="12300"/>
          </a:xfrm>
          <a:prstGeom prst="straightConnector1">
            <a:avLst/>
          </a:prstGeom>
          <a:noFill/>
          <a:ln cap="flat" cmpd="sng" w="19050">
            <a:solidFill>
              <a:srgbClr val="0097A7"/>
            </a:solidFill>
            <a:prstDash val="lgDash"/>
            <a:round/>
            <a:headEnd len="med" w="med" type="none"/>
            <a:tailEnd len="med" w="med" type="none"/>
          </a:ln>
        </p:spPr>
      </p:cxnSp>
      <p:sp>
        <p:nvSpPr>
          <p:cNvPr id="348" name="Google Shape;348;p56"/>
          <p:cNvSpPr txBox="1"/>
          <p:nvPr/>
        </p:nvSpPr>
        <p:spPr>
          <a:xfrm>
            <a:off x="1340175" y="4226350"/>
            <a:ext cx="6881400" cy="84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2400">
                <a:solidFill>
                  <a:srgbClr val="1D407B"/>
                </a:solidFill>
                <a:latin typeface="Calibri"/>
                <a:ea typeface="Calibri"/>
                <a:cs typeface="Calibri"/>
                <a:sym typeface="Calibri"/>
              </a:rPr>
              <a:t>What are the steps we should take to help this user and onboard them to artlook?</a:t>
            </a:r>
            <a:endParaRPr sz="1800">
              <a:solidFill>
                <a:srgbClr val="1D407B"/>
              </a:solidFill>
              <a:latin typeface="Calibri"/>
              <a:ea typeface="Calibri"/>
              <a:cs typeface="Calibri"/>
              <a:sym typeface="Calibri"/>
            </a:endParaRPr>
          </a:p>
        </p:txBody>
      </p:sp>
      <p:grpSp>
        <p:nvGrpSpPr>
          <p:cNvPr id="349" name="Google Shape;349;p56"/>
          <p:cNvGrpSpPr/>
          <p:nvPr/>
        </p:nvGrpSpPr>
        <p:grpSpPr>
          <a:xfrm>
            <a:off x="928996" y="1444076"/>
            <a:ext cx="7697921" cy="2782262"/>
            <a:chOff x="1005150" y="1512100"/>
            <a:chExt cx="7551423" cy="2561699"/>
          </a:xfrm>
        </p:grpSpPr>
        <p:pic>
          <p:nvPicPr>
            <p:cNvPr id="350" name="Google Shape;350;p56"/>
            <p:cNvPicPr preferRelativeResize="0"/>
            <p:nvPr/>
          </p:nvPicPr>
          <p:blipFill rotWithShape="1">
            <a:blip r:embed="rId4">
              <a:alphaModFix/>
            </a:blip>
            <a:srcRect b="20923" l="0" r="0" t="0"/>
            <a:stretch/>
          </p:blipFill>
          <p:spPr>
            <a:xfrm>
              <a:off x="1005150" y="1512100"/>
              <a:ext cx="7551423" cy="2561699"/>
            </a:xfrm>
            <a:prstGeom prst="rect">
              <a:avLst/>
            </a:prstGeom>
            <a:noFill/>
            <a:ln cap="flat" cmpd="sng" w="9525">
              <a:solidFill>
                <a:srgbClr val="666666"/>
              </a:solidFill>
              <a:prstDash val="solid"/>
              <a:round/>
              <a:headEnd len="sm" w="sm" type="none"/>
              <a:tailEnd len="sm" w="sm" type="none"/>
            </a:ln>
          </p:spPr>
        </p:pic>
        <p:sp>
          <p:nvSpPr>
            <p:cNvPr id="351" name="Google Shape;351;p56"/>
            <p:cNvSpPr/>
            <p:nvPr/>
          </p:nvSpPr>
          <p:spPr>
            <a:xfrm>
              <a:off x="1514850" y="2109500"/>
              <a:ext cx="1831800" cy="1563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pic>
        <p:nvPicPr>
          <p:cNvPr id="356" name="Google Shape;356;p57"/>
          <p:cNvPicPr preferRelativeResize="0"/>
          <p:nvPr/>
        </p:nvPicPr>
        <p:blipFill>
          <a:blip r:embed="rId3">
            <a:alphaModFix/>
          </a:blip>
          <a:stretch>
            <a:fillRect/>
          </a:stretch>
        </p:blipFill>
        <p:spPr>
          <a:xfrm>
            <a:off x="0" y="0"/>
            <a:ext cx="9144000" cy="5143505"/>
          </a:xfrm>
          <a:prstGeom prst="rect">
            <a:avLst/>
          </a:prstGeom>
          <a:noFill/>
          <a:ln>
            <a:noFill/>
          </a:ln>
        </p:spPr>
      </p:pic>
      <p:pic>
        <p:nvPicPr>
          <p:cNvPr id="357" name="Google Shape;357;p57"/>
          <p:cNvPicPr preferRelativeResize="0"/>
          <p:nvPr/>
        </p:nvPicPr>
        <p:blipFill>
          <a:blip r:embed="rId4">
            <a:alphaModFix/>
          </a:blip>
          <a:stretch>
            <a:fillRect/>
          </a:stretch>
        </p:blipFill>
        <p:spPr>
          <a:xfrm>
            <a:off x="7005841" y="4508291"/>
            <a:ext cx="2019600" cy="534180"/>
          </a:xfrm>
          <a:prstGeom prst="rect">
            <a:avLst/>
          </a:prstGeom>
          <a:noFill/>
          <a:ln>
            <a:noFill/>
          </a:ln>
        </p:spPr>
      </p:pic>
      <p:sp>
        <p:nvSpPr>
          <p:cNvPr id="358" name="Google Shape;358;p57"/>
          <p:cNvSpPr txBox="1"/>
          <p:nvPr/>
        </p:nvSpPr>
        <p:spPr>
          <a:xfrm>
            <a:off x="210325" y="1383850"/>
            <a:ext cx="6006000" cy="75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lt1"/>
                </a:solidFill>
                <a:latin typeface="Calibri"/>
                <a:ea typeface="Calibri"/>
                <a:cs typeface="Calibri"/>
                <a:sym typeface="Calibri"/>
              </a:rPr>
              <a:t>artlook Admin Documentation</a:t>
            </a:r>
            <a:endParaRPr b="1" sz="3600">
              <a:solidFill>
                <a:schemeClr val="lt1"/>
              </a:solidFill>
              <a:latin typeface="Calibri"/>
              <a:ea typeface="Calibri"/>
              <a:cs typeface="Calibri"/>
              <a:sym typeface="Calibri"/>
            </a:endParaRPr>
          </a:p>
        </p:txBody>
      </p:sp>
      <p:cxnSp>
        <p:nvCxnSpPr>
          <p:cNvPr id="359" name="Google Shape;359;p57"/>
          <p:cNvCxnSpPr/>
          <p:nvPr/>
        </p:nvCxnSpPr>
        <p:spPr>
          <a:xfrm>
            <a:off x="170425" y="2754600"/>
            <a:ext cx="6085800" cy="3900"/>
          </a:xfrm>
          <a:prstGeom prst="straightConnector1">
            <a:avLst/>
          </a:prstGeom>
          <a:noFill/>
          <a:ln cap="flat" cmpd="sng" w="19050">
            <a:solidFill>
              <a:srgbClr val="F0C33B"/>
            </a:solidFill>
            <a:prstDash val="lgDash"/>
            <a:round/>
            <a:headEnd len="med" w="med" type="none"/>
            <a:tailEnd len="med" w="med" type="none"/>
          </a:ln>
        </p:spPr>
      </p:cxnSp>
      <p:sp>
        <p:nvSpPr>
          <p:cNvPr id="360" name="Google Shape;360;p57"/>
          <p:cNvSpPr txBox="1"/>
          <p:nvPr/>
        </p:nvSpPr>
        <p:spPr>
          <a:xfrm>
            <a:off x="170425" y="1956425"/>
            <a:ext cx="6006000" cy="6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1"/>
                </a:solidFill>
                <a:latin typeface="Calibri"/>
                <a:ea typeface="Calibri"/>
                <a:cs typeface="Calibri"/>
                <a:sym typeface="Calibri"/>
              </a:rPr>
              <a:t>III. Troubleshooting with End Users</a:t>
            </a:r>
            <a:endParaRPr sz="300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Google Shape;365;p58"/>
          <p:cNvSpPr txBox="1"/>
          <p:nvPr/>
        </p:nvSpPr>
        <p:spPr>
          <a:xfrm>
            <a:off x="36050" y="59225"/>
            <a:ext cx="7547700" cy="6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1D407B"/>
                </a:solidFill>
                <a:latin typeface="Calibri"/>
                <a:ea typeface="Calibri"/>
                <a:cs typeface="Calibri"/>
                <a:sym typeface="Calibri"/>
              </a:rPr>
              <a:t>Troubleshooting with End Users</a:t>
            </a:r>
            <a:endParaRPr b="1" sz="3000">
              <a:solidFill>
                <a:srgbClr val="1D407B"/>
              </a:solidFill>
              <a:latin typeface="Calibri"/>
              <a:ea typeface="Calibri"/>
              <a:cs typeface="Calibri"/>
              <a:sym typeface="Calibri"/>
            </a:endParaRPr>
          </a:p>
        </p:txBody>
      </p:sp>
      <p:sp>
        <p:nvSpPr>
          <p:cNvPr id="366" name="Google Shape;366;p58"/>
          <p:cNvSpPr txBox="1"/>
          <p:nvPr/>
        </p:nvSpPr>
        <p:spPr>
          <a:xfrm>
            <a:off x="263650" y="873425"/>
            <a:ext cx="7547700" cy="408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1D407B"/>
                </a:solidFill>
                <a:latin typeface="Calibri"/>
                <a:ea typeface="Calibri"/>
                <a:cs typeface="Calibri"/>
                <a:sym typeface="Calibri"/>
              </a:rPr>
              <a:t>Troubleshooting Checklist</a:t>
            </a:r>
            <a:endParaRPr b="1" sz="2400">
              <a:solidFill>
                <a:srgbClr val="1D407B"/>
              </a:solidFill>
              <a:latin typeface="Calibri"/>
              <a:ea typeface="Calibri"/>
              <a:cs typeface="Calibri"/>
              <a:sym typeface="Calibri"/>
            </a:endParaRPr>
          </a:p>
          <a:p>
            <a:pPr indent="-342900" lvl="0" marL="4572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Read and re-read the user’s email (2 or 3 times)</a:t>
            </a:r>
            <a:endParaRPr sz="1800">
              <a:solidFill>
                <a:srgbClr val="1D407B"/>
              </a:solidFill>
              <a:latin typeface="Calibri"/>
              <a:ea typeface="Calibri"/>
              <a:cs typeface="Calibri"/>
              <a:sym typeface="Calibri"/>
            </a:endParaRPr>
          </a:p>
          <a:p>
            <a:pPr indent="-342900" lvl="0" marL="4572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Identify (for yourself) the specific issue(s) being raised</a:t>
            </a:r>
            <a:endParaRPr sz="1800">
              <a:solidFill>
                <a:srgbClr val="1D407B"/>
              </a:solidFill>
              <a:latin typeface="Calibri"/>
              <a:ea typeface="Calibri"/>
              <a:cs typeface="Calibri"/>
              <a:sym typeface="Calibri"/>
            </a:endParaRPr>
          </a:p>
          <a:p>
            <a:pPr indent="-342900" lvl="0" marL="4572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Use your admin tools to troubleshoot</a:t>
            </a:r>
            <a:endParaRPr sz="1800">
              <a:solidFill>
                <a:srgbClr val="1D407B"/>
              </a:solidFill>
              <a:latin typeface="Calibri"/>
              <a:ea typeface="Calibri"/>
              <a:cs typeface="Calibri"/>
              <a:sym typeface="Calibri"/>
            </a:endParaRPr>
          </a:p>
          <a:p>
            <a:pPr indent="-342900" lvl="1" marL="9144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Admin Portal</a:t>
            </a:r>
            <a:endParaRPr sz="1800">
              <a:solidFill>
                <a:srgbClr val="1D407B"/>
              </a:solidFill>
              <a:latin typeface="Calibri"/>
              <a:ea typeface="Calibri"/>
              <a:cs typeface="Calibri"/>
              <a:sym typeface="Calibri"/>
            </a:endParaRPr>
          </a:p>
          <a:p>
            <a:pPr indent="-342900" lvl="1" marL="9144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Impersonate User</a:t>
            </a:r>
            <a:endParaRPr sz="1800">
              <a:solidFill>
                <a:srgbClr val="1D407B"/>
              </a:solidFill>
              <a:latin typeface="Calibri"/>
              <a:ea typeface="Calibri"/>
              <a:cs typeface="Calibri"/>
              <a:sym typeface="Calibri"/>
            </a:endParaRPr>
          </a:p>
          <a:p>
            <a:pPr indent="-342900" lvl="0" marL="4572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Ask clarifying questions</a:t>
            </a:r>
            <a:endParaRPr sz="1800">
              <a:solidFill>
                <a:srgbClr val="1D407B"/>
              </a:solidFill>
              <a:latin typeface="Calibri"/>
              <a:ea typeface="Calibri"/>
              <a:cs typeface="Calibri"/>
              <a:sym typeface="Calibri"/>
            </a:endParaRPr>
          </a:p>
          <a:p>
            <a:pPr indent="-342900" lvl="1" marL="9144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What browser are they using? Are they on a school wifi network?</a:t>
            </a:r>
            <a:endParaRPr sz="1800">
              <a:solidFill>
                <a:srgbClr val="1D407B"/>
              </a:solidFill>
              <a:latin typeface="Calibri"/>
              <a:ea typeface="Calibri"/>
              <a:cs typeface="Calibri"/>
              <a:sym typeface="Calibri"/>
            </a:endParaRPr>
          </a:p>
          <a:p>
            <a:pPr indent="-342900" lvl="0" marL="4572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Phone call</a:t>
            </a:r>
            <a:endParaRPr sz="1800">
              <a:solidFill>
                <a:srgbClr val="1D407B"/>
              </a:solidFill>
              <a:latin typeface="Calibri"/>
              <a:ea typeface="Calibri"/>
              <a:cs typeface="Calibri"/>
              <a:sym typeface="Calibri"/>
            </a:endParaRPr>
          </a:p>
          <a:p>
            <a:pPr indent="-342900" lvl="0" marL="4572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Reach out to your community admin contact</a:t>
            </a:r>
            <a:endParaRPr sz="1800">
              <a:solidFill>
                <a:srgbClr val="1D407B"/>
              </a:solidFill>
              <a:latin typeface="Calibri"/>
              <a:ea typeface="Calibri"/>
              <a:cs typeface="Calibri"/>
              <a:sym typeface="Calibri"/>
            </a:endParaRPr>
          </a:p>
          <a:p>
            <a:pPr indent="-342900" lvl="1" marL="9144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Two heads are better than one. And this is good for learning!</a:t>
            </a:r>
            <a:endParaRPr sz="1800">
              <a:solidFill>
                <a:srgbClr val="1D407B"/>
              </a:solidFill>
              <a:latin typeface="Calibri"/>
              <a:ea typeface="Calibri"/>
              <a:cs typeface="Calibri"/>
              <a:sym typeface="Calibri"/>
            </a:endParaRPr>
          </a:p>
          <a:p>
            <a:pPr indent="-342900" lvl="0" marL="4572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Reach out to Ingenuity (copy your community contact)</a:t>
            </a:r>
            <a:endParaRPr sz="1800">
              <a:solidFill>
                <a:srgbClr val="1D407B"/>
              </a:solidFill>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rgbClr val="1D407B"/>
              </a:solidFill>
              <a:latin typeface="Calibri"/>
              <a:ea typeface="Calibri"/>
              <a:cs typeface="Calibri"/>
              <a:sym typeface="Calibri"/>
            </a:endParaRPr>
          </a:p>
        </p:txBody>
      </p:sp>
      <p:pic>
        <p:nvPicPr>
          <p:cNvPr id="367" name="Google Shape;367;p58"/>
          <p:cNvPicPr preferRelativeResize="0"/>
          <p:nvPr/>
        </p:nvPicPr>
        <p:blipFill>
          <a:blip r:embed="rId3">
            <a:alphaModFix/>
          </a:blip>
          <a:stretch>
            <a:fillRect/>
          </a:stretch>
        </p:blipFill>
        <p:spPr>
          <a:xfrm>
            <a:off x="7150802" y="202975"/>
            <a:ext cx="1831800" cy="494500"/>
          </a:xfrm>
          <a:prstGeom prst="rect">
            <a:avLst/>
          </a:prstGeom>
          <a:noFill/>
          <a:ln>
            <a:noFill/>
          </a:ln>
        </p:spPr>
      </p:pic>
      <p:cxnSp>
        <p:nvCxnSpPr>
          <p:cNvPr id="368" name="Google Shape;368;p58"/>
          <p:cNvCxnSpPr/>
          <p:nvPr/>
        </p:nvCxnSpPr>
        <p:spPr>
          <a:xfrm>
            <a:off x="207825" y="721025"/>
            <a:ext cx="5248500" cy="12300"/>
          </a:xfrm>
          <a:prstGeom prst="straightConnector1">
            <a:avLst/>
          </a:prstGeom>
          <a:noFill/>
          <a:ln cap="flat" cmpd="sng" w="19050">
            <a:solidFill>
              <a:srgbClr val="0097A7"/>
            </a:solidFill>
            <a:prstDash val="lgDash"/>
            <a:round/>
            <a:headEnd len="med" w="med" type="none"/>
            <a:tailEnd len="med" w="med" type="non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59"/>
          <p:cNvSpPr txBox="1"/>
          <p:nvPr/>
        </p:nvSpPr>
        <p:spPr>
          <a:xfrm>
            <a:off x="111250" y="873425"/>
            <a:ext cx="8783100" cy="404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2400">
                <a:solidFill>
                  <a:srgbClr val="1D407B"/>
                </a:solidFill>
                <a:latin typeface="Calibri"/>
                <a:ea typeface="Calibri"/>
                <a:cs typeface="Calibri"/>
                <a:sym typeface="Calibri"/>
              </a:rPr>
              <a:t>Common challenges and how to solve them!</a:t>
            </a:r>
            <a:endParaRPr sz="2000">
              <a:solidFill>
                <a:srgbClr val="1D407B"/>
              </a:solidFill>
              <a:latin typeface="Calibri"/>
              <a:ea typeface="Calibri"/>
              <a:cs typeface="Calibri"/>
              <a:sym typeface="Calibri"/>
            </a:endParaRPr>
          </a:p>
          <a:p>
            <a:pPr indent="0" lvl="0" marL="0" rtl="0" algn="l">
              <a:lnSpc>
                <a:spcPct val="115000"/>
              </a:lnSpc>
              <a:spcBef>
                <a:spcPts val="0"/>
              </a:spcBef>
              <a:spcAft>
                <a:spcPts val="0"/>
              </a:spcAft>
              <a:buNone/>
            </a:pPr>
            <a:r>
              <a:rPr lang="en" sz="1800">
                <a:solidFill>
                  <a:srgbClr val="1D407B"/>
                </a:solidFill>
                <a:latin typeface="Calibri"/>
                <a:ea typeface="Calibri"/>
                <a:cs typeface="Calibri"/>
                <a:sym typeface="Calibri"/>
              </a:rPr>
              <a:t>User can’t reset their password</a:t>
            </a:r>
            <a:endParaRPr sz="1800">
              <a:solidFill>
                <a:srgbClr val="1D407B"/>
              </a:solidFill>
              <a:latin typeface="Calibri"/>
              <a:ea typeface="Calibri"/>
              <a:cs typeface="Calibri"/>
              <a:sym typeface="Calibri"/>
            </a:endParaRPr>
          </a:p>
          <a:p>
            <a:pPr indent="-342900" lvl="0" marL="4572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Check the Users view in the admin portal</a:t>
            </a:r>
            <a:r>
              <a:rPr lang="en" sz="1800">
                <a:solidFill>
                  <a:srgbClr val="1D407B"/>
                </a:solidFill>
                <a:latin typeface="Calibri"/>
                <a:ea typeface="Calibri"/>
                <a:cs typeface="Calibri"/>
                <a:sym typeface="Calibri"/>
              </a:rPr>
              <a:t>. </a:t>
            </a:r>
            <a:endParaRPr sz="1800">
              <a:solidFill>
                <a:srgbClr val="1D407B"/>
              </a:solidFill>
              <a:latin typeface="Calibri"/>
              <a:ea typeface="Calibri"/>
              <a:cs typeface="Calibri"/>
              <a:sym typeface="Calibri"/>
            </a:endParaRPr>
          </a:p>
          <a:p>
            <a:pPr indent="-342900" lvl="1" marL="914400" rtl="0" algn="l">
              <a:lnSpc>
                <a:spcPct val="115000"/>
              </a:lnSpc>
              <a:spcBef>
                <a:spcPts val="0"/>
              </a:spcBef>
              <a:spcAft>
                <a:spcPts val="0"/>
              </a:spcAft>
              <a:buClr>
                <a:srgbClr val="1D407B"/>
              </a:buClr>
              <a:buSzPts val="1800"/>
              <a:buFont typeface="Calibri"/>
              <a:buChar char="○"/>
            </a:pPr>
            <a:r>
              <a:rPr i="1" lang="en" sz="1800">
                <a:solidFill>
                  <a:srgbClr val="1D407B"/>
                </a:solidFill>
                <a:latin typeface="Calibri"/>
                <a:ea typeface="Calibri"/>
                <a:cs typeface="Calibri"/>
                <a:sym typeface="Calibri"/>
              </a:rPr>
              <a:t>Is their email in artlook? Is the user’s email spelled correctly?</a:t>
            </a:r>
            <a:endParaRPr i="1" sz="1800">
              <a:solidFill>
                <a:srgbClr val="1D407B"/>
              </a:solidFill>
              <a:latin typeface="Calibri"/>
              <a:ea typeface="Calibri"/>
              <a:cs typeface="Calibri"/>
              <a:sym typeface="Calibri"/>
            </a:endParaRPr>
          </a:p>
          <a:p>
            <a:pPr indent="-342900" lvl="0" marL="4572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Ask the user to check their spam/junk folder.</a:t>
            </a:r>
            <a:endParaRPr sz="1800">
              <a:solidFill>
                <a:srgbClr val="1D407B"/>
              </a:solidFill>
              <a:latin typeface="Calibri"/>
              <a:ea typeface="Calibri"/>
              <a:cs typeface="Calibri"/>
              <a:sym typeface="Calibri"/>
            </a:endParaRPr>
          </a:p>
          <a:p>
            <a:pPr indent="-342900" lvl="0" marL="4572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Pick up the phone and walk through the password reset process with them.</a:t>
            </a:r>
            <a:endParaRPr sz="1800">
              <a:solidFill>
                <a:srgbClr val="1D407B"/>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rgbClr val="1D407B"/>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rgbClr val="1D407B"/>
              </a:solidFill>
              <a:latin typeface="Calibri"/>
              <a:ea typeface="Calibri"/>
              <a:cs typeface="Calibri"/>
              <a:sym typeface="Calibri"/>
            </a:endParaRPr>
          </a:p>
          <a:p>
            <a:pPr indent="0" lvl="0" marL="0" rtl="0" algn="l">
              <a:lnSpc>
                <a:spcPct val="115000"/>
              </a:lnSpc>
              <a:spcBef>
                <a:spcPts val="0"/>
              </a:spcBef>
              <a:spcAft>
                <a:spcPts val="0"/>
              </a:spcAft>
              <a:buNone/>
            </a:pPr>
            <a:r>
              <a:rPr lang="en" sz="1800">
                <a:solidFill>
                  <a:srgbClr val="1D407B"/>
                </a:solidFill>
                <a:latin typeface="Calibri"/>
                <a:ea typeface="Calibri"/>
                <a:cs typeface="Calibri"/>
                <a:sym typeface="Calibri"/>
              </a:rPr>
              <a:t>“Invalid school or organization” message at the sign in page</a:t>
            </a:r>
            <a:endParaRPr sz="1800">
              <a:solidFill>
                <a:srgbClr val="1D407B"/>
              </a:solidFill>
              <a:latin typeface="Calibri"/>
              <a:ea typeface="Calibri"/>
              <a:cs typeface="Calibri"/>
              <a:sym typeface="Calibri"/>
            </a:endParaRPr>
          </a:p>
          <a:p>
            <a:pPr indent="-342900" lvl="0" marL="4572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Ask the user to begin typing their school or organization and then select it from the dropdown menu</a:t>
            </a:r>
            <a:endParaRPr sz="1800">
              <a:solidFill>
                <a:srgbClr val="1D407B"/>
              </a:solidFill>
              <a:latin typeface="Calibri"/>
              <a:ea typeface="Calibri"/>
              <a:cs typeface="Calibri"/>
              <a:sym typeface="Calibri"/>
            </a:endParaRPr>
          </a:p>
          <a:p>
            <a:pPr indent="-342900" lvl="0" marL="4572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Confirm that the user is connected to that school or organization</a:t>
            </a:r>
            <a:endParaRPr sz="1800">
              <a:solidFill>
                <a:srgbClr val="1D407B"/>
              </a:solidFill>
              <a:latin typeface="Calibri"/>
              <a:ea typeface="Calibri"/>
              <a:cs typeface="Calibri"/>
              <a:sym typeface="Calibri"/>
            </a:endParaRPr>
          </a:p>
        </p:txBody>
      </p:sp>
      <p:pic>
        <p:nvPicPr>
          <p:cNvPr id="374" name="Google Shape;374;p59"/>
          <p:cNvPicPr preferRelativeResize="0"/>
          <p:nvPr/>
        </p:nvPicPr>
        <p:blipFill>
          <a:blip r:embed="rId3">
            <a:alphaModFix/>
          </a:blip>
          <a:stretch>
            <a:fillRect/>
          </a:stretch>
        </p:blipFill>
        <p:spPr>
          <a:xfrm>
            <a:off x="7150802" y="202975"/>
            <a:ext cx="1831800" cy="494500"/>
          </a:xfrm>
          <a:prstGeom prst="rect">
            <a:avLst/>
          </a:prstGeom>
          <a:noFill/>
          <a:ln>
            <a:noFill/>
          </a:ln>
        </p:spPr>
      </p:pic>
      <p:cxnSp>
        <p:nvCxnSpPr>
          <p:cNvPr id="375" name="Google Shape;375;p59"/>
          <p:cNvCxnSpPr/>
          <p:nvPr/>
        </p:nvCxnSpPr>
        <p:spPr>
          <a:xfrm>
            <a:off x="207825" y="721025"/>
            <a:ext cx="5248500" cy="12300"/>
          </a:xfrm>
          <a:prstGeom prst="straightConnector1">
            <a:avLst/>
          </a:prstGeom>
          <a:noFill/>
          <a:ln cap="flat" cmpd="sng" w="19050">
            <a:solidFill>
              <a:srgbClr val="0097A7"/>
            </a:solidFill>
            <a:prstDash val="lgDash"/>
            <a:round/>
            <a:headEnd len="med" w="med" type="none"/>
            <a:tailEnd len="med" w="med" type="none"/>
          </a:ln>
        </p:spPr>
      </p:cxnSp>
      <p:sp>
        <p:nvSpPr>
          <p:cNvPr id="376" name="Google Shape;376;p59"/>
          <p:cNvSpPr txBox="1"/>
          <p:nvPr/>
        </p:nvSpPr>
        <p:spPr>
          <a:xfrm>
            <a:off x="36050" y="59225"/>
            <a:ext cx="7547700" cy="6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1D407B"/>
                </a:solidFill>
                <a:latin typeface="Calibri"/>
                <a:ea typeface="Calibri"/>
                <a:cs typeface="Calibri"/>
                <a:sym typeface="Calibri"/>
              </a:rPr>
              <a:t>Troubleshooting with End Users</a:t>
            </a:r>
            <a:endParaRPr b="1" sz="3000">
              <a:solidFill>
                <a:srgbClr val="1D407B"/>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Google Shape;381;p60"/>
          <p:cNvSpPr txBox="1"/>
          <p:nvPr/>
        </p:nvSpPr>
        <p:spPr>
          <a:xfrm>
            <a:off x="111250" y="720900"/>
            <a:ext cx="8783100" cy="434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1D407B"/>
                </a:solidFill>
                <a:latin typeface="Calibri"/>
                <a:ea typeface="Calibri"/>
                <a:cs typeface="Calibri"/>
                <a:sym typeface="Calibri"/>
              </a:rPr>
              <a:t>Common challenges and how to solve them!</a:t>
            </a:r>
            <a:endParaRPr sz="2000">
              <a:solidFill>
                <a:srgbClr val="1D407B"/>
              </a:solidFill>
              <a:latin typeface="Calibri"/>
              <a:ea typeface="Calibri"/>
              <a:cs typeface="Calibri"/>
              <a:sym typeface="Calibri"/>
            </a:endParaRPr>
          </a:p>
          <a:p>
            <a:pPr indent="0" lvl="0" marL="0" rtl="0" algn="l">
              <a:lnSpc>
                <a:spcPct val="115000"/>
              </a:lnSpc>
              <a:spcBef>
                <a:spcPts val="0"/>
              </a:spcBef>
              <a:spcAft>
                <a:spcPts val="0"/>
              </a:spcAft>
              <a:buNone/>
            </a:pPr>
            <a:r>
              <a:rPr lang="en" sz="1800">
                <a:solidFill>
                  <a:srgbClr val="1D407B"/>
                </a:solidFill>
                <a:latin typeface="Calibri"/>
                <a:ea typeface="Calibri"/>
                <a:cs typeface="Calibri"/>
                <a:sym typeface="Calibri"/>
              </a:rPr>
              <a:t>Questions about the portal</a:t>
            </a:r>
            <a:endParaRPr sz="1800">
              <a:solidFill>
                <a:srgbClr val="1D407B"/>
              </a:solidFill>
              <a:latin typeface="Calibri"/>
              <a:ea typeface="Calibri"/>
              <a:cs typeface="Calibri"/>
              <a:sym typeface="Calibri"/>
            </a:endParaRPr>
          </a:p>
          <a:p>
            <a:pPr indent="-342900" lvl="0" marL="4572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Pinpoint the specific issue / question the user is facing</a:t>
            </a:r>
            <a:endParaRPr sz="1800">
              <a:solidFill>
                <a:srgbClr val="1D407B"/>
              </a:solidFill>
              <a:latin typeface="Calibri"/>
              <a:ea typeface="Calibri"/>
              <a:cs typeface="Calibri"/>
              <a:sym typeface="Calibri"/>
            </a:endParaRPr>
          </a:p>
          <a:p>
            <a:pPr indent="-342900" lvl="0" marL="4572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User the Impersonate User functionality to view this from their perspective</a:t>
            </a:r>
            <a:endParaRPr sz="1800">
              <a:solidFill>
                <a:srgbClr val="1D407B"/>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rgbClr val="1D407B"/>
              </a:solidFill>
              <a:latin typeface="Calibri"/>
              <a:ea typeface="Calibri"/>
              <a:cs typeface="Calibri"/>
              <a:sym typeface="Calibri"/>
            </a:endParaRPr>
          </a:p>
          <a:p>
            <a:pPr indent="0" lvl="0" marL="0" rtl="0" algn="l">
              <a:lnSpc>
                <a:spcPct val="115000"/>
              </a:lnSpc>
              <a:spcBef>
                <a:spcPts val="0"/>
              </a:spcBef>
              <a:spcAft>
                <a:spcPts val="0"/>
              </a:spcAft>
              <a:buNone/>
            </a:pPr>
            <a:r>
              <a:rPr lang="en" sz="1800">
                <a:solidFill>
                  <a:srgbClr val="1D407B"/>
                </a:solidFill>
                <a:latin typeface="Calibri"/>
                <a:ea typeface="Calibri"/>
                <a:cs typeface="Calibri"/>
                <a:sym typeface="Calibri"/>
              </a:rPr>
              <a:t>Updating data for users</a:t>
            </a:r>
            <a:endParaRPr sz="1800">
              <a:solidFill>
                <a:srgbClr val="1D407B"/>
              </a:solidFill>
              <a:latin typeface="Calibri"/>
              <a:ea typeface="Calibri"/>
              <a:cs typeface="Calibri"/>
              <a:sym typeface="Calibri"/>
            </a:endParaRPr>
          </a:p>
          <a:p>
            <a:pPr indent="-342900" lvl="0" marL="4572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Use the Impersonate User functionality, or if you’re comfortable doing so, edit the data directly in the admin portal</a:t>
            </a:r>
            <a:endParaRPr sz="1800">
              <a:solidFill>
                <a:srgbClr val="1D407B"/>
              </a:solidFill>
              <a:latin typeface="Calibri"/>
              <a:ea typeface="Calibri"/>
              <a:cs typeface="Calibri"/>
              <a:sym typeface="Calibri"/>
            </a:endParaRPr>
          </a:p>
          <a:p>
            <a:pPr indent="-342900" lvl="0" marL="4572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Tell the user what you change and instruct them on how they can do this on their own in the future</a:t>
            </a:r>
            <a:endParaRPr sz="1800">
              <a:solidFill>
                <a:srgbClr val="1D407B"/>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rgbClr val="1D407B"/>
              </a:solidFill>
              <a:latin typeface="Calibri"/>
              <a:ea typeface="Calibri"/>
              <a:cs typeface="Calibri"/>
              <a:sym typeface="Calibri"/>
            </a:endParaRPr>
          </a:p>
          <a:p>
            <a:pPr indent="0" lvl="0" marL="0" rtl="0" algn="l">
              <a:lnSpc>
                <a:spcPct val="115000"/>
              </a:lnSpc>
              <a:spcBef>
                <a:spcPts val="0"/>
              </a:spcBef>
              <a:spcAft>
                <a:spcPts val="0"/>
              </a:spcAft>
              <a:buNone/>
            </a:pPr>
            <a:r>
              <a:rPr lang="en" sz="1800">
                <a:solidFill>
                  <a:srgbClr val="1D407B"/>
                </a:solidFill>
                <a:latin typeface="Calibri"/>
                <a:ea typeface="Calibri"/>
                <a:cs typeface="Calibri"/>
                <a:sym typeface="Calibri"/>
              </a:rPr>
              <a:t>“In Progress” school survey</a:t>
            </a:r>
            <a:endParaRPr sz="1800">
              <a:solidFill>
                <a:srgbClr val="1D407B"/>
              </a:solidFill>
              <a:latin typeface="Calibri"/>
              <a:ea typeface="Calibri"/>
              <a:cs typeface="Calibri"/>
              <a:sym typeface="Calibri"/>
            </a:endParaRPr>
          </a:p>
          <a:p>
            <a:pPr indent="-342900" lvl="0" marL="4572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Use the Impersonate User functionality to view the school’s progress</a:t>
            </a:r>
            <a:endParaRPr sz="1800">
              <a:solidFill>
                <a:srgbClr val="1D407B"/>
              </a:solidFill>
              <a:latin typeface="Calibri"/>
              <a:ea typeface="Calibri"/>
              <a:cs typeface="Calibri"/>
              <a:sym typeface="Calibri"/>
            </a:endParaRPr>
          </a:p>
          <a:p>
            <a:pPr indent="-342900" lvl="0" marL="457200" rtl="0" algn="l">
              <a:lnSpc>
                <a:spcPct val="115000"/>
              </a:lnSpc>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Reach out to them about hitting submit!</a:t>
            </a:r>
            <a:endParaRPr sz="1800">
              <a:solidFill>
                <a:srgbClr val="1D407B"/>
              </a:solidFill>
              <a:latin typeface="Calibri"/>
              <a:ea typeface="Calibri"/>
              <a:cs typeface="Calibri"/>
              <a:sym typeface="Calibri"/>
            </a:endParaRPr>
          </a:p>
        </p:txBody>
      </p:sp>
      <p:pic>
        <p:nvPicPr>
          <p:cNvPr id="382" name="Google Shape;382;p60"/>
          <p:cNvPicPr preferRelativeResize="0"/>
          <p:nvPr/>
        </p:nvPicPr>
        <p:blipFill>
          <a:blip r:embed="rId3">
            <a:alphaModFix/>
          </a:blip>
          <a:stretch>
            <a:fillRect/>
          </a:stretch>
        </p:blipFill>
        <p:spPr>
          <a:xfrm>
            <a:off x="7150802" y="202975"/>
            <a:ext cx="1831800" cy="494500"/>
          </a:xfrm>
          <a:prstGeom prst="rect">
            <a:avLst/>
          </a:prstGeom>
          <a:noFill/>
          <a:ln>
            <a:noFill/>
          </a:ln>
        </p:spPr>
      </p:pic>
      <p:cxnSp>
        <p:nvCxnSpPr>
          <p:cNvPr id="383" name="Google Shape;383;p60"/>
          <p:cNvCxnSpPr/>
          <p:nvPr/>
        </p:nvCxnSpPr>
        <p:spPr>
          <a:xfrm>
            <a:off x="207825" y="721025"/>
            <a:ext cx="5248500" cy="12300"/>
          </a:xfrm>
          <a:prstGeom prst="straightConnector1">
            <a:avLst/>
          </a:prstGeom>
          <a:noFill/>
          <a:ln cap="flat" cmpd="sng" w="19050">
            <a:solidFill>
              <a:srgbClr val="0097A7"/>
            </a:solidFill>
            <a:prstDash val="lgDash"/>
            <a:round/>
            <a:headEnd len="med" w="med" type="none"/>
            <a:tailEnd len="med" w="med" type="none"/>
          </a:ln>
        </p:spPr>
      </p:cxnSp>
      <p:sp>
        <p:nvSpPr>
          <p:cNvPr id="384" name="Google Shape;384;p60"/>
          <p:cNvSpPr txBox="1"/>
          <p:nvPr/>
        </p:nvSpPr>
        <p:spPr>
          <a:xfrm>
            <a:off x="36050" y="59225"/>
            <a:ext cx="7547700" cy="6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1D407B"/>
                </a:solidFill>
                <a:latin typeface="Calibri"/>
                <a:ea typeface="Calibri"/>
                <a:cs typeface="Calibri"/>
                <a:sym typeface="Calibri"/>
              </a:rPr>
              <a:t>Troubleshooting with End Users</a:t>
            </a:r>
            <a:endParaRPr b="1" sz="3000">
              <a:solidFill>
                <a:srgbClr val="1D407B"/>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pic>
        <p:nvPicPr>
          <p:cNvPr id="389" name="Google Shape;389;p61"/>
          <p:cNvPicPr preferRelativeResize="0"/>
          <p:nvPr/>
        </p:nvPicPr>
        <p:blipFill>
          <a:blip r:embed="rId3">
            <a:alphaModFix/>
          </a:blip>
          <a:stretch>
            <a:fillRect/>
          </a:stretch>
        </p:blipFill>
        <p:spPr>
          <a:xfrm>
            <a:off x="0" y="0"/>
            <a:ext cx="9144000" cy="5143505"/>
          </a:xfrm>
          <a:prstGeom prst="rect">
            <a:avLst/>
          </a:prstGeom>
          <a:noFill/>
          <a:ln>
            <a:noFill/>
          </a:ln>
        </p:spPr>
      </p:pic>
      <p:pic>
        <p:nvPicPr>
          <p:cNvPr id="390" name="Google Shape;390;p61"/>
          <p:cNvPicPr preferRelativeResize="0"/>
          <p:nvPr/>
        </p:nvPicPr>
        <p:blipFill>
          <a:blip r:embed="rId4">
            <a:alphaModFix/>
          </a:blip>
          <a:stretch>
            <a:fillRect/>
          </a:stretch>
        </p:blipFill>
        <p:spPr>
          <a:xfrm>
            <a:off x="7005841" y="4508291"/>
            <a:ext cx="2019600" cy="534180"/>
          </a:xfrm>
          <a:prstGeom prst="rect">
            <a:avLst/>
          </a:prstGeom>
          <a:noFill/>
          <a:ln>
            <a:noFill/>
          </a:ln>
        </p:spPr>
      </p:pic>
      <p:sp>
        <p:nvSpPr>
          <p:cNvPr id="391" name="Google Shape;391;p61"/>
          <p:cNvSpPr txBox="1"/>
          <p:nvPr/>
        </p:nvSpPr>
        <p:spPr>
          <a:xfrm>
            <a:off x="210325" y="1841050"/>
            <a:ext cx="6006000" cy="75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lt1"/>
                </a:solidFill>
                <a:latin typeface="Calibri"/>
                <a:ea typeface="Calibri"/>
                <a:cs typeface="Calibri"/>
                <a:sym typeface="Calibri"/>
              </a:rPr>
              <a:t>Platform Engagement</a:t>
            </a:r>
            <a:endParaRPr b="1" sz="3600">
              <a:solidFill>
                <a:schemeClr val="lt1"/>
              </a:solidFill>
              <a:latin typeface="Calibri"/>
              <a:ea typeface="Calibri"/>
              <a:cs typeface="Calibri"/>
              <a:sym typeface="Calibri"/>
            </a:endParaRPr>
          </a:p>
        </p:txBody>
      </p:sp>
      <p:cxnSp>
        <p:nvCxnSpPr>
          <p:cNvPr id="392" name="Google Shape;392;p61"/>
          <p:cNvCxnSpPr/>
          <p:nvPr/>
        </p:nvCxnSpPr>
        <p:spPr>
          <a:xfrm>
            <a:off x="170425" y="2754600"/>
            <a:ext cx="6085800" cy="3900"/>
          </a:xfrm>
          <a:prstGeom prst="straightConnector1">
            <a:avLst/>
          </a:prstGeom>
          <a:noFill/>
          <a:ln cap="flat" cmpd="sng" w="19050">
            <a:solidFill>
              <a:srgbClr val="F0C33B"/>
            </a:solidFill>
            <a:prstDash val="lgDash"/>
            <a:round/>
            <a:headEnd len="med" w="med" type="none"/>
            <a:tailEnd len="med" w="med" type="non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62"/>
          <p:cNvSpPr txBox="1"/>
          <p:nvPr/>
        </p:nvSpPr>
        <p:spPr>
          <a:xfrm>
            <a:off x="112250" y="738213"/>
            <a:ext cx="8783100" cy="49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200">
                <a:solidFill>
                  <a:srgbClr val="1D407B"/>
                </a:solidFill>
                <a:latin typeface="Calibri"/>
                <a:ea typeface="Calibri"/>
                <a:cs typeface="Calibri"/>
                <a:sym typeface="Calibri"/>
              </a:rPr>
              <a:t>Tools and Resources</a:t>
            </a:r>
            <a:endParaRPr sz="2200">
              <a:solidFill>
                <a:srgbClr val="1D407B"/>
              </a:solidFill>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rgbClr val="1D407B"/>
              </a:solidFill>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rgbClr val="1D407B"/>
              </a:solidFill>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rgbClr val="1D407B"/>
              </a:solidFill>
              <a:latin typeface="Calibri"/>
              <a:ea typeface="Calibri"/>
              <a:cs typeface="Calibri"/>
              <a:sym typeface="Calibri"/>
            </a:endParaRPr>
          </a:p>
        </p:txBody>
      </p:sp>
      <p:pic>
        <p:nvPicPr>
          <p:cNvPr id="398" name="Google Shape;398;p62"/>
          <p:cNvPicPr preferRelativeResize="0"/>
          <p:nvPr/>
        </p:nvPicPr>
        <p:blipFill>
          <a:blip r:embed="rId3">
            <a:alphaModFix/>
          </a:blip>
          <a:stretch>
            <a:fillRect/>
          </a:stretch>
        </p:blipFill>
        <p:spPr>
          <a:xfrm>
            <a:off x="7150802" y="202975"/>
            <a:ext cx="1831800" cy="494500"/>
          </a:xfrm>
          <a:prstGeom prst="rect">
            <a:avLst/>
          </a:prstGeom>
          <a:noFill/>
          <a:ln>
            <a:noFill/>
          </a:ln>
        </p:spPr>
      </p:pic>
      <p:cxnSp>
        <p:nvCxnSpPr>
          <p:cNvPr id="399" name="Google Shape;399;p62"/>
          <p:cNvCxnSpPr/>
          <p:nvPr/>
        </p:nvCxnSpPr>
        <p:spPr>
          <a:xfrm>
            <a:off x="207825" y="721025"/>
            <a:ext cx="5248500" cy="12300"/>
          </a:xfrm>
          <a:prstGeom prst="straightConnector1">
            <a:avLst/>
          </a:prstGeom>
          <a:noFill/>
          <a:ln cap="flat" cmpd="sng" w="19050">
            <a:solidFill>
              <a:srgbClr val="0097A7"/>
            </a:solidFill>
            <a:prstDash val="lgDash"/>
            <a:round/>
            <a:headEnd len="med" w="med" type="none"/>
            <a:tailEnd len="med" w="med" type="none"/>
          </a:ln>
        </p:spPr>
      </p:cxnSp>
      <p:sp>
        <p:nvSpPr>
          <p:cNvPr id="400" name="Google Shape;400;p62"/>
          <p:cNvSpPr txBox="1"/>
          <p:nvPr/>
        </p:nvSpPr>
        <p:spPr>
          <a:xfrm>
            <a:off x="36050" y="59225"/>
            <a:ext cx="7547700" cy="6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1D407B"/>
                </a:solidFill>
                <a:latin typeface="Calibri"/>
                <a:ea typeface="Calibri"/>
                <a:cs typeface="Calibri"/>
                <a:sym typeface="Calibri"/>
              </a:rPr>
              <a:t>Platform Engagement</a:t>
            </a:r>
            <a:endParaRPr b="1" sz="3000">
              <a:solidFill>
                <a:srgbClr val="1D407B"/>
              </a:solidFill>
              <a:latin typeface="Calibri"/>
              <a:ea typeface="Calibri"/>
              <a:cs typeface="Calibri"/>
              <a:sym typeface="Calibri"/>
            </a:endParaRPr>
          </a:p>
        </p:txBody>
      </p:sp>
      <p:graphicFrame>
        <p:nvGraphicFramePr>
          <p:cNvPr id="401" name="Google Shape;401;p62"/>
          <p:cNvGraphicFramePr/>
          <p:nvPr/>
        </p:nvGraphicFramePr>
        <p:xfrm>
          <a:off x="180450" y="1237500"/>
          <a:ext cx="3000000" cy="3000000"/>
        </p:xfrm>
        <a:graphic>
          <a:graphicData uri="http://schemas.openxmlformats.org/drawingml/2006/table">
            <a:tbl>
              <a:tblPr>
                <a:noFill/>
                <a:tableStyleId>{AC8995AB-EF38-4629-BE50-7D19845E3ED1}</a:tableStyleId>
              </a:tblPr>
              <a:tblGrid>
                <a:gridCol w="4062000"/>
                <a:gridCol w="4721100"/>
              </a:tblGrid>
              <a:tr h="381000">
                <a:tc>
                  <a:txBody>
                    <a:bodyPr/>
                    <a:lstStyle/>
                    <a:p>
                      <a:pPr indent="0" lvl="0" marL="0" rtl="0" algn="l">
                        <a:spcBef>
                          <a:spcPts val="0"/>
                        </a:spcBef>
                        <a:spcAft>
                          <a:spcPts val="0"/>
                        </a:spcAft>
                        <a:buNone/>
                      </a:pPr>
                      <a:r>
                        <a:rPr b="1" lang="en" sz="1600">
                          <a:solidFill>
                            <a:srgbClr val="1D407B"/>
                          </a:solidFill>
                          <a:latin typeface="Calibri"/>
                          <a:ea typeface="Calibri"/>
                          <a:cs typeface="Calibri"/>
                          <a:sym typeface="Calibri"/>
                        </a:rPr>
                        <a:t>Strategic Communications Checklist</a:t>
                      </a:r>
                      <a:endParaRPr b="1" sz="1600">
                        <a:solidFill>
                          <a:srgbClr val="1D407B"/>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 u="sng">
                          <a:solidFill>
                            <a:schemeClr val="hlink"/>
                          </a:solidFill>
                          <a:latin typeface="Calibri"/>
                          <a:ea typeface="Calibri"/>
                          <a:cs typeface="Calibri"/>
                          <a:sym typeface="Calibri"/>
                          <a:hlinkClick r:id="rId4"/>
                        </a:rPr>
                        <a:t>https://www.ingenuity-inc.org/filebin/artlook_Implementation_Timeline_Worksheet.docx</a:t>
                      </a:r>
                      <a:r>
                        <a:rPr lang="en">
                          <a:latin typeface="Calibri"/>
                          <a:ea typeface="Calibri"/>
                          <a:cs typeface="Calibri"/>
                          <a:sym typeface="Calibri"/>
                        </a:rPr>
                        <a:t> </a:t>
                      </a:r>
                      <a:endParaRPr>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b="1" lang="en" sz="1600">
                          <a:solidFill>
                            <a:srgbClr val="1D407B"/>
                          </a:solidFill>
                          <a:latin typeface="Calibri"/>
                          <a:ea typeface="Calibri"/>
                          <a:cs typeface="Calibri"/>
                          <a:sym typeface="Calibri"/>
                        </a:rPr>
                        <a:t>School Response Rate Dashboard</a:t>
                      </a:r>
                      <a:endParaRPr b="1" sz="1600">
                        <a:solidFill>
                          <a:srgbClr val="1D407B"/>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 u="sng">
                          <a:solidFill>
                            <a:schemeClr val="hlink"/>
                          </a:solidFill>
                          <a:latin typeface="Calibri"/>
                          <a:ea typeface="Calibri"/>
                          <a:cs typeface="Calibri"/>
                          <a:sym typeface="Calibri"/>
                          <a:hlinkClick r:id="rId5"/>
                        </a:rPr>
                        <a:t>https://ingenuity-dataviz.shinyapps.io/CreativeCPS-SY2019/</a:t>
                      </a:r>
                      <a:r>
                        <a:rPr lang="en">
                          <a:latin typeface="Calibri"/>
                          <a:ea typeface="Calibri"/>
                          <a:cs typeface="Calibri"/>
                          <a:sym typeface="Calibri"/>
                        </a:rPr>
                        <a:t> </a:t>
                      </a:r>
                      <a:endParaRPr>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b="1" lang="en" sz="1600">
                          <a:solidFill>
                            <a:srgbClr val="1D407B"/>
                          </a:solidFill>
                          <a:latin typeface="Calibri"/>
                          <a:ea typeface="Calibri"/>
                          <a:cs typeface="Calibri"/>
                          <a:sym typeface="Calibri"/>
                        </a:rPr>
                        <a:t>Sample School Survey Communications Plan</a:t>
                      </a:r>
                      <a:endParaRPr b="1" sz="1600">
                        <a:solidFill>
                          <a:srgbClr val="1D407B"/>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 u="sng">
                          <a:solidFill>
                            <a:schemeClr val="hlink"/>
                          </a:solidFill>
                          <a:latin typeface="Calibri"/>
                          <a:ea typeface="Calibri"/>
                          <a:cs typeface="Calibri"/>
                          <a:sym typeface="Calibri"/>
                          <a:hlinkClick r:id="rId6"/>
                        </a:rPr>
                        <a:t>https://www.ingenuity-inc.org/filebin/Artlook__AGC_Toolkit/Chicago_Survey_Communications_Plan.pdf</a:t>
                      </a:r>
                      <a:r>
                        <a:rPr lang="en">
                          <a:latin typeface="Calibri"/>
                          <a:ea typeface="Calibri"/>
                          <a:cs typeface="Calibri"/>
                          <a:sym typeface="Calibri"/>
                        </a:rPr>
                        <a:t> </a:t>
                      </a:r>
                      <a:endParaRPr>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b="1" lang="en" sz="1600">
                          <a:solidFill>
                            <a:srgbClr val="1D407B"/>
                          </a:solidFill>
                          <a:latin typeface="Calibri"/>
                          <a:ea typeface="Calibri"/>
                          <a:cs typeface="Calibri"/>
                          <a:sym typeface="Calibri"/>
                        </a:rPr>
                        <a:t>Sample Email Communications</a:t>
                      </a:r>
                      <a:endParaRPr b="1" sz="1600">
                        <a:solidFill>
                          <a:srgbClr val="1D407B"/>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 u="sng">
                          <a:solidFill>
                            <a:schemeClr val="hlink"/>
                          </a:solidFill>
                          <a:latin typeface="Calibri"/>
                          <a:ea typeface="Calibri"/>
                          <a:cs typeface="Calibri"/>
                          <a:sym typeface="Calibri"/>
                          <a:hlinkClick r:id="rId7"/>
                        </a:rPr>
                        <a:t>https://www.ingenuity-inc.org/www.ingenuity-inc.org/anygivenchild-toolkit-templates</a:t>
                      </a:r>
                      <a:r>
                        <a:rPr lang="en">
                          <a:latin typeface="Calibri"/>
                          <a:ea typeface="Calibri"/>
                          <a:cs typeface="Calibri"/>
                          <a:sym typeface="Calibri"/>
                        </a:rPr>
                        <a:t> </a:t>
                      </a:r>
                      <a:endParaRPr>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b="1" lang="en" sz="1600">
                          <a:solidFill>
                            <a:srgbClr val="1D407B"/>
                          </a:solidFill>
                          <a:latin typeface="Calibri"/>
                          <a:ea typeface="Calibri"/>
                          <a:cs typeface="Calibri"/>
                          <a:sym typeface="Calibri"/>
                        </a:rPr>
                        <a:t>artlook Handbook</a:t>
                      </a:r>
                      <a:endParaRPr b="1" sz="1600">
                        <a:solidFill>
                          <a:srgbClr val="1D407B"/>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 u="sng">
                          <a:solidFill>
                            <a:schemeClr val="hlink"/>
                          </a:solidFill>
                          <a:latin typeface="Calibri"/>
                          <a:ea typeface="Calibri"/>
                          <a:cs typeface="Calibri"/>
                          <a:sym typeface="Calibri"/>
                          <a:hlinkClick r:id="rId8"/>
                        </a:rPr>
                        <a:t>https://www.ingenuity-inc.org/www.ingenuity-inc.org/anygivenchild-toolkit-overviews</a:t>
                      </a:r>
                      <a:r>
                        <a:rPr lang="en">
                          <a:latin typeface="Calibri"/>
                          <a:ea typeface="Calibri"/>
                          <a:cs typeface="Calibri"/>
                          <a:sym typeface="Calibri"/>
                        </a:rPr>
                        <a:t> </a:t>
                      </a:r>
                      <a:endParaRPr>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b="1" lang="en" sz="1600">
                          <a:solidFill>
                            <a:srgbClr val="1D407B"/>
                          </a:solidFill>
                          <a:latin typeface="Calibri"/>
                          <a:ea typeface="Calibri"/>
                          <a:cs typeface="Calibri"/>
                          <a:sym typeface="Calibri"/>
                        </a:rPr>
                        <a:t>artlook Slide Deck Templates</a:t>
                      </a:r>
                      <a:endParaRPr b="1" sz="1600">
                        <a:solidFill>
                          <a:srgbClr val="1D407B"/>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 u="sng">
                          <a:solidFill>
                            <a:schemeClr val="hlink"/>
                          </a:solidFill>
                          <a:latin typeface="Calibri"/>
                          <a:ea typeface="Calibri"/>
                          <a:cs typeface="Calibri"/>
                          <a:sym typeface="Calibri"/>
                          <a:hlinkClick r:id="rId9"/>
                        </a:rPr>
                        <a:t>https://www.ingenuity-inc.org/www.ingenuity-inc.org/anygivenchild-toolkit-overviews</a:t>
                      </a:r>
                      <a:r>
                        <a:rPr lang="en">
                          <a:latin typeface="Calibri"/>
                          <a:ea typeface="Calibri"/>
                          <a:cs typeface="Calibri"/>
                          <a:sym typeface="Calibri"/>
                        </a:rPr>
                        <a:t> </a:t>
                      </a:r>
                      <a:endParaRPr>
                        <a:latin typeface="Calibri"/>
                        <a:ea typeface="Calibri"/>
                        <a:cs typeface="Calibri"/>
                        <a:sym typeface="Calibri"/>
                      </a:endParaRPr>
                    </a:p>
                  </a:txBody>
                  <a:tcPr marT="91425" marB="91425" marR="91425" marL="91425"/>
                </a:tc>
              </a:tr>
            </a:tbl>
          </a:graphicData>
        </a:graphic>
      </p:graphicFrame>
      <p:sp>
        <p:nvSpPr>
          <p:cNvPr id="402" name="Google Shape;402;p62"/>
          <p:cNvSpPr txBox="1"/>
          <p:nvPr/>
        </p:nvSpPr>
        <p:spPr>
          <a:xfrm>
            <a:off x="188450" y="4707000"/>
            <a:ext cx="7137300" cy="3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200">
                <a:solidFill>
                  <a:srgbClr val="1D407B"/>
                </a:solidFill>
              </a:rPr>
              <a:t>Access the full toolkit here</a:t>
            </a:r>
            <a:r>
              <a:rPr lang="en" sz="1200">
                <a:solidFill>
                  <a:srgbClr val="1D407B"/>
                </a:solidFill>
              </a:rPr>
              <a:t>: </a:t>
            </a:r>
            <a:r>
              <a:rPr lang="en" sz="1200" u="sng">
                <a:solidFill>
                  <a:schemeClr val="hlink"/>
                </a:solidFill>
                <a:hlinkClick r:id="rId10"/>
              </a:rPr>
              <a:t>https://www.ingenuity-inc.org/anygivenchild-toolkit</a:t>
            </a:r>
            <a:r>
              <a:rPr lang="en" sz="1200"/>
              <a:t> </a:t>
            </a:r>
            <a:endParaRPr sz="12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pic>
        <p:nvPicPr>
          <p:cNvPr id="407" name="Google Shape;407;p63"/>
          <p:cNvPicPr preferRelativeResize="0"/>
          <p:nvPr/>
        </p:nvPicPr>
        <p:blipFill>
          <a:blip r:embed="rId3">
            <a:alphaModFix/>
          </a:blip>
          <a:stretch>
            <a:fillRect/>
          </a:stretch>
        </p:blipFill>
        <p:spPr>
          <a:xfrm>
            <a:off x="7150802" y="202975"/>
            <a:ext cx="1831800" cy="494500"/>
          </a:xfrm>
          <a:prstGeom prst="rect">
            <a:avLst/>
          </a:prstGeom>
          <a:noFill/>
          <a:ln>
            <a:noFill/>
          </a:ln>
        </p:spPr>
      </p:pic>
      <p:cxnSp>
        <p:nvCxnSpPr>
          <p:cNvPr id="408" name="Google Shape;408;p63"/>
          <p:cNvCxnSpPr/>
          <p:nvPr/>
        </p:nvCxnSpPr>
        <p:spPr>
          <a:xfrm>
            <a:off x="207825" y="721025"/>
            <a:ext cx="5248500" cy="12300"/>
          </a:xfrm>
          <a:prstGeom prst="straightConnector1">
            <a:avLst/>
          </a:prstGeom>
          <a:noFill/>
          <a:ln cap="flat" cmpd="sng" w="19050">
            <a:solidFill>
              <a:srgbClr val="0097A7"/>
            </a:solidFill>
            <a:prstDash val="lgDash"/>
            <a:round/>
            <a:headEnd len="med" w="med" type="none"/>
            <a:tailEnd len="med" w="med" type="none"/>
          </a:ln>
        </p:spPr>
      </p:cxnSp>
      <p:sp>
        <p:nvSpPr>
          <p:cNvPr id="409" name="Google Shape;409;p63"/>
          <p:cNvSpPr txBox="1"/>
          <p:nvPr/>
        </p:nvSpPr>
        <p:spPr>
          <a:xfrm>
            <a:off x="36050" y="59225"/>
            <a:ext cx="7547700" cy="6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1D407B"/>
                </a:solidFill>
                <a:latin typeface="Calibri"/>
                <a:ea typeface="Calibri"/>
                <a:cs typeface="Calibri"/>
                <a:sym typeface="Calibri"/>
              </a:rPr>
              <a:t>Platform Engagement</a:t>
            </a:r>
            <a:endParaRPr b="1" sz="3000">
              <a:solidFill>
                <a:srgbClr val="1D407B"/>
              </a:solidFill>
              <a:latin typeface="Calibri"/>
              <a:ea typeface="Calibri"/>
              <a:cs typeface="Calibri"/>
              <a:sym typeface="Calibri"/>
            </a:endParaRPr>
          </a:p>
        </p:txBody>
      </p:sp>
      <p:graphicFrame>
        <p:nvGraphicFramePr>
          <p:cNvPr id="410" name="Google Shape;410;p63"/>
          <p:cNvGraphicFramePr/>
          <p:nvPr/>
        </p:nvGraphicFramePr>
        <p:xfrm>
          <a:off x="207850" y="1109350"/>
          <a:ext cx="3000000" cy="3000000"/>
        </p:xfrm>
        <a:graphic>
          <a:graphicData uri="http://schemas.openxmlformats.org/drawingml/2006/table">
            <a:tbl>
              <a:tblPr>
                <a:noFill/>
                <a:tableStyleId>{AC8995AB-EF38-4629-BE50-7D19845E3ED1}</a:tableStyleId>
              </a:tblPr>
              <a:tblGrid>
                <a:gridCol w="2432500"/>
                <a:gridCol w="1424250"/>
                <a:gridCol w="1521575"/>
                <a:gridCol w="3396400"/>
              </a:tblGrid>
              <a:tr h="802050">
                <a:tc>
                  <a:txBody>
                    <a:bodyPr/>
                    <a:lstStyle/>
                    <a:p>
                      <a:pPr indent="0" lvl="0" marL="0" rtl="0" algn="l">
                        <a:spcBef>
                          <a:spcPts val="0"/>
                        </a:spcBef>
                        <a:spcAft>
                          <a:spcPts val="0"/>
                        </a:spcAft>
                        <a:buNone/>
                      </a:pPr>
                      <a:r>
                        <a:t/>
                      </a:r>
                      <a:endParaRPr b="1" sz="1800">
                        <a:solidFill>
                          <a:srgbClr val="1D407B"/>
                        </a:solidFill>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b="1" lang="en" sz="1800">
                          <a:solidFill>
                            <a:srgbClr val="1D407B"/>
                          </a:solidFill>
                          <a:latin typeface="Calibri"/>
                          <a:ea typeface="Calibri"/>
                          <a:cs typeface="Calibri"/>
                          <a:sym typeface="Calibri"/>
                        </a:rPr>
                        <a:t>Target(s)</a:t>
                      </a:r>
                      <a:endParaRPr b="1" sz="1800">
                        <a:solidFill>
                          <a:srgbClr val="1D407B"/>
                        </a:solidFill>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b="1" lang="en" sz="1800">
                          <a:solidFill>
                            <a:srgbClr val="1D407B"/>
                          </a:solidFill>
                          <a:latin typeface="Calibri"/>
                          <a:ea typeface="Calibri"/>
                          <a:cs typeface="Calibri"/>
                          <a:sym typeface="Calibri"/>
                        </a:rPr>
                        <a:t>Responsible Party(ies)</a:t>
                      </a:r>
                      <a:endParaRPr b="1" sz="1800">
                        <a:solidFill>
                          <a:srgbClr val="1D407B"/>
                        </a:solidFill>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b="1" lang="en" sz="1800">
                          <a:solidFill>
                            <a:srgbClr val="1D407B"/>
                          </a:solidFill>
                          <a:latin typeface="Calibri"/>
                          <a:ea typeface="Calibri"/>
                          <a:cs typeface="Calibri"/>
                          <a:sym typeface="Calibri"/>
                        </a:rPr>
                        <a:t>Notes (key messages, dates, milestones / opportunities, etc.)</a:t>
                      </a:r>
                      <a:endParaRPr b="1" sz="1800">
                        <a:solidFill>
                          <a:srgbClr val="1D407B"/>
                        </a:solidFill>
                        <a:latin typeface="Calibri"/>
                        <a:ea typeface="Calibri"/>
                        <a:cs typeface="Calibri"/>
                        <a:sym typeface="Calibri"/>
                      </a:endParaRPr>
                    </a:p>
                  </a:txBody>
                  <a:tcPr marT="91425" marB="91425" marR="91425" marL="91425" anchor="ctr"/>
                </a:tc>
              </a:tr>
              <a:tr h="767925">
                <a:tc>
                  <a:txBody>
                    <a:bodyPr/>
                    <a:lstStyle/>
                    <a:p>
                      <a:pPr indent="0" lvl="0" marL="0" rtl="0" algn="l">
                        <a:spcBef>
                          <a:spcPts val="0"/>
                        </a:spcBef>
                        <a:spcAft>
                          <a:spcPts val="0"/>
                        </a:spcAft>
                        <a:buNone/>
                      </a:pPr>
                      <a:r>
                        <a:rPr b="1" lang="en" sz="1800">
                          <a:solidFill>
                            <a:srgbClr val="1D407B"/>
                          </a:solidFill>
                          <a:latin typeface="Calibri"/>
                          <a:ea typeface="Calibri"/>
                          <a:cs typeface="Calibri"/>
                          <a:sym typeface="Calibri"/>
                        </a:rPr>
                        <a:t>Partner outreach</a:t>
                      </a:r>
                      <a:endParaRPr b="1" sz="1800">
                        <a:solidFill>
                          <a:srgbClr val="1D407B"/>
                        </a:solidFill>
                        <a:latin typeface="Calibri"/>
                        <a:ea typeface="Calibri"/>
                        <a:cs typeface="Calibri"/>
                        <a:sym typeface="Calibri"/>
                      </a:endParaRPr>
                    </a:p>
                  </a:txBody>
                  <a:tcPr marT="91425" marB="91425" marR="91425" marL="91425" anchor="ctr"/>
                </a:tc>
                <a:tc>
                  <a:txBody>
                    <a:bodyPr/>
                    <a:lstStyle/>
                    <a:p>
                      <a:pPr indent="0" lvl="0" marL="0" rtl="0" algn="l">
                        <a:spcBef>
                          <a:spcPts val="0"/>
                        </a:spcBef>
                        <a:spcAft>
                          <a:spcPts val="0"/>
                        </a:spcAft>
                        <a:buNone/>
                      </a:pPr>
                      <a:r>
                        <a:t/>
                      </a:r>
                      <a:endParaRPr sz="1800">
                        <a:solidFill>
                          <a:srgbClr val="1D407B"/>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sz="1800">
                        <a:solidFill>
                          <a:srgbClr val="1D407B"/>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sz="1800">
                        <a:solidFill>
                          <a:srgbClr val="1D407B"/>
                        </a:solidFill>
                        <a:latin typeface="Calibri"/>
                        <a:ea typeface="Calibri"/>
                        <a:cs typeface="Calibri"/>
                        <a:sym typeface="Calibri"/>
                      </a:endParaRPr>
                    </a:p>
                  </a:txBody>
                  <a:tcPr marT="91425" marB="91425" marR="91425" marL="91425"/>
                </a:tc>
              </a:tr>
              <a:tr h="767925">
                <a:tc>
                  <a:txBody>
                    <a:bodyPr/>
                    <a:lstStyle/>
                    <a:p>
                      <a:pPr indent="0" lvl="0" marL="0" rtl="0" algn="l">
                        <a:spcBef>
                          <a:spcPts val="0"/>
                        </a:spcBef>
                        <a:spcAft>
                          <a:spcPts val="0"/>
                        </a:spcAft>
                        <a:buNone/>
                      </a:pPr>
                      <a:r>
                        <a:rPr b="1" lang="en" sz="1800">
                          <a:solidFill>
                            <a:srgbClr val="1D407B"/>
                          </a:solidFill>
                          <a:latin typeface="Calibri"/>
                          <a:ea typeface="Calibri"/>
                          <a:cs typeface="Calibri"/>
                          <a:sym typeface="Calibri"/>
                        </a:rPr>
                        <a:t>District-level outreach</a:t>
                      </a:r>
                      <a:endParaRPr b="1" sz="1800">
                        <a:solidFill>
                          <a:srgbClr val="1D407B"/>
                        </a:solidFill>
                        <a:latin typeface="Calibri"/>
                        <a:ea typeface="Calibri"/>
                        <a:cs typeface="Calibri"/>
                        <a:sym typeface="Calibri"/>
                      </a:endParaRPr>
                    </a:p>
                  </a:txBody>
                  <a:tcPr marT="91425" marB="91425" marR="91425" marL="91425" anchor="ctr"/>
                </a:tc>
                <a:tc>
                  <a:txBody>
                    <a:bodyPr/>
                    <a:lstStyle/>
                    <a:p>
                      <a:pPr indent="0" lvl="0" marL="0" rtl="0" algn="l">
                        <a:spcBef>
                          <a:spcPts val="0"/>
                        </a:spcBef>
                        <a:spcAft>
                          <a:spcPts val="0"/>
                        </a:spcAft>
                        <a:buNone/>
                      </a:pPr>
                      <a:r>
                        <a:t/>
                      </a:r>
                      <a:endParaRPr sz="1800">
                        <a:solidFill>
                          <a:srgbClr val="1D407B"/>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sz="1800">
                        <a:solidFill>
                          <a:srgbClr val="1D407B"/>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sz="1800">
                        <a:solidFill>
                          <a:srgbClr val="1D407B"/>
                        </a:solidFill>
                        <a:latin typeface="Calibri"/>
                        <a:ea typeface="Calibri"/>
                        <a:cs typeface="Calibri"/>
                        <a:sym typeface="Calibri"/>
                      </a:endParaRPr>
                    </a:p>
                  </a:txBody>
                  <a:tcPr marT="91425" marB="91425" marR="91425" marL="91425"/>
                </a:tc>
              </a:tr>
              <a:tr h="767925">
                <a:tc>
                  <a:txBody>
                    <a:bodyPr/>
                    <a:lstStyle/>
                    <a:p>
                      <a:pPr indent="0" lvl="0" marL="0" rtl="0" algn="l">
                        <a:spcBef>
                          <a:spcPts val="0"/>
                        </a:spcBef>
                        <a:spcAft>
                          <a:spcPts val="0"/>
                        </a:spcAft>
                        <a:buNone/>
                      </a:pPr>
                      <a:r>
                        <a:rPr b="1" lang="en" sz="1800">
                          <a:solidFill>
                            <a:srgbClr val="1D407B"/>
                          </a:solidFill>
                          <a:latin typeface="Calibri"/>
                          <a:ea typeface="Calibri"/>
                          <a:cs typeface="Calibri"/>
                          <a:sym typeface="Calibri"/>
                        </a:rPr>
                        <a:t>School-level outreach</a:t>
                      </a:r>
                      <a:endParaRPr b="1" sz="1800">
                        <a:solidFill>
                          <a:srgbClr val="1D407B"/>
                        </a:solidFill>
                        <a:latin typeface="Calibri"/>
                        <a:ea typeface="Calibri"/>
                        <a:cs typeface="Calibri"/>
                        <a:sym typeface="Calibri"/>
                      </a:endParaRPr>
                    </a:p>
                  </a:txBody>
                  <a:tcPr marT="91425" marB="91425" marR="91425" marL="91425" anchor="ctr"/>
                </a:tc>
                <a:tc>
                  <a:txBody>
                    <a:bodyPr/>
                    <a:lstStyle/>
                    <a:p>
                      <a:pPr indent="0" lvl="0" marL="0" rtl="0" algn="l">
                        <a:spcBef>
                          <a:spcPts val="0"/>
                        </a:spcBef>
                        <a:spcAft>
                          <a:spcPts val="0"/>
                        </a:spcAft>
                        <a:buNone/>
                      </a:pPr>
                      <a:r>
                        <a:t/>
                      </a:r>
                      <a:endParaRPr sz="1800">
                        <a:solidFill>
                          <a:srgbClr val="1D407B"/>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sz="1800">
                        <a:solidFill>
                          <a:srgbClr val="1D407B"/>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sz="1800">
                        <a:solidFill>
                          <a:srgbClr val="1D407B"/>
                        </a:solidFill>
                        <a:latin typeface="Calibri"/>
                        <a:ea typeface="Calibri"/>
                        <a:cs typeface="Calibri"/>
                        <a:sym typeface="Calibri"/>
                      </a:endParaRPr>
                    </a:p>
                  </a:txBody>
                  <a:tcPr marT="91425" marB="91425" marR="91425" marL="91425"/>
                </a:tc>
              </a:tr>
              <a:tr h="767925">
                <a:tc>
                  <a:txBody>
                    <a:bodyPr/>
                    <a:lstStyle/>
                    <a:p>
                      <a:pPr indent="0" lvl="0" marL="0" rtl="0" algn="l">
                        <a:spcBef>
                          <a:spcPts val="0"/>
                        </a:spcBef>
                        <a:spcAft>
                          <a:spcPts val="0"/>
                        </a:spcAft>
                        <a:buNone/>
                      </a:pPr>
                      <a:r>
                        <a:rPr b="1" lang="en" sz="1800">
                          <a:solidFill>
                            <a:srgbClr val="1D407B"/>
                          </a:solidFill>
                          <a:latin typeface="Calibri"/>
                          <a:ea typeface="Calibri"/>
                          <a:cs typeface="Calibri"/>
                          <a:sym typeface="Calibri"/>
                        </a:rPr>
                        <a:t>Funder outreach</a:t>
                      </a:r>
                      <a:endParaRPr b="1" sz="1800">
                        <a:solidFill>
                          <a:srgbClr val="1D407B"/>
                        </a:solidFill>
                        <a:latin typeface="Calibri"/>
                        <a:ea typeface="Calibri"/>
                        <a:cs typeface="Calibri"/>
                        <a:sym typeface="Calibri"/>
                      </a:endParaRPr>
                    </a:p>
                  </a:txBody>
                  <a:tcPr marT="91425" marB="91425" marR="91425" marL="91425" anchor="ctr"/>
                </a:tc>
                <a:tc>
                  <a:txBody>
                    <a:bodyPr/>
                    <a:lstStyle/>
                    <a:p>
                      <a:pPr indent="0" lvl="0" marL="0" rtl="0" algn="l">
                        <a:spcBef>
                          <a:spcPts val="0"/>
                        </a:spcBef>
                        <a:spcAft>
                          <a:spcPts val="0"/>
                        </a:spcAft>
                        <a:buNone/>
                      </a:pPr>
                      <a:r>
                        <a:t/>
                      </a:r>
                      <a:endParaRPr sz="1800">
                        <a:solidFill>
                          <a:srgbClr val="1D407B"/>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sz="1800">
                        <a:solidFill>
                          <a:srgbClr val="1D407B"/>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sz="1800">
                        <a:solidFill>
                          <a:srgbClr val="1D407B"/>
                        </a:solidFill>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30"/>
          <p:cNvSpPr txBox="1"/>
          <p:nvPr/>
        </p:nvSpPr>
        <p:spPr>
          <a:xfrm>
            <a:off x="36050" y="59225"/>
            <a:ext cx="7547700" cy="6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3000">
                <a:solidFill>
                  <a:srgbClr val="1D407B"/>
                </a:solidFill>
                <a:latin typeface="Calibri"/>
                <a:ea typeface="Calibri"/>
                <a:cs typeface="Calibri"/>
                <a:sym typeface="Calibri"/>
              </a:rPr>
              <a:t>artlook</a:t>
            </a:r>
            <a:r>
              <a:rPr lang="en" sz="3000">
                <a:solidFill>
                  <a:srgbClr val="1D407B"/>
                </a:solidFill>
                <a:latin typeface="Calibri"/>
                <a:ea typeface="Calibri"/>
                <a:cs typeface="Calibri"/>
                <a:sym typeface="Calibri"/>
              </a:rPr>
              <a:t>: End User’s Perspective</a:t>
            </a:r>
            <a:endParaRPr sz="3000">
              <a:solidFill>
                <a:srgbClr val="1D407B"/>
              </a:solidFill>
              <a:latin typeface="Calibri"/>
              <a:ea typeface="Calibri"/>
              <a:cs typeface="Calibri"/>
              <a:sym typeface="Calibri"/>
            </a:endParaRPr>
          </a:p>
        </p:txBody>
      </p:sp>
      <p:sp>
        <p:nvSpPr>
          <p:cNvPr id="148" name="Google Shape;148;p30"/>
          <p:cNvSpPr txBox="1"/>
          <p:nvPr/>
        </p:nvSpPr>
        <p:spPr>
          <a:xfrm>
            <a:off x="111250" y="721025"/>
            <a:ext cx="8783100" cy="433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1D407B"/>
                </a:solidFill>
                <a:latin typeface="Calibri"/>
                <a:ea typeface="Calibri"/>
                <a:cs typeface="Calibri"/>
                <a:sym typeface="Calibri"/>
              </a:rPr>
              <a:t>User onboarding</a:t>
            </a:r>
            <a:endParaRPr b="1" sz="1800">
              <a:solidFill>
                <a:srgbClr val="1D407B"/>
              </a:solidFill>
              <a:latin typeface="Calibri"/>
              <a:ea typeface="Calibri"/>
              <a:cs typeface="Calibri"/>
              <a:sym typeface="Calibri"/>
            </a:endParaRPr>
          </a:p>
          <a:p>
            <a:pPr indent="0" lvl="0" marL="0" rtl="0" algn="l">
              <a:spcBef>
                <a:spcPts val="0"/>
              </a:spcBef>
              <a:spcAft>
                <a:spcPts val="0"/>
              </a:spcAft>
              <a:buNone/>
            </a:pPr>
            <a:r>
              <a:rPr lang="en" sz="1800">
                <a:solidFill>
                  <a:srgbClr val="1D407B"/>
                </a:solidFill>
                <a:latin typeface="Calibri"/>
                <a:ea typeface="Calibri"/>
                <a:cs typeface="Calibri"/>
                <a:sym typeface="Calibri"/>
              </a:rPr>
              <a:t>Each school and organization in your community needs at least one person who will be responsible for sharing data. Prior to launch, Ingenuity receives a list of these people </a:t>
            </a:r>
            <a:r>
              <a:rPr lang="en" sz="1800">
                <a:solidFill>
                  <a:srgbClr val="1D407B"/>
                </a:solidFill>
                <a:latin typeface="Calibri"/>
                <a:ea typeface="Calibri"/>
                <a:cs typeface="Calibri"/>
                <a:sym typeface="Calibri"/>
              </a:rPr>
              <a:t>(names and emails) to upload to the artlook database</a:t>
            </a:r>
            <a:r>
              <a:rPr lang="en" sz="1800">
                <a:solidFill>
                  <a:srgbClr val="1D407B"/>
                </a:solidFill>
                <a:latin typeface="Calibri"/>
                <a:ea typeface="Calibri"/>
                <a:cs typeface="Calibri"/>
                <a:sym typeface="Calibri"/>
              </a:rPr>
              <a:t>. User onboarding refers to the process of these people claiming their accounts, establishing passwords, and logging in for the first time.</a:t>
            </a:r>
            <a:endParaRPr sz="1800">
              <a:solidFill>
                <a:srgbClr val="1D407B"/>
              </a:solidFill>
              <a:latin typeface="Calibri"/>
              <a:ea typeface="Calibri"/>
              <a:cs typeface="Calibri"/>
              <a:sym typeface="Calibri"/>
            </a:endParaRPr>
          </a:p>
          <a:p>
            <a:pPr indent="0" lvl="0" marL="0" rtl="0" algn="l">
              <a:spcBef>
                <a:spcPts val="0"/>
              </a:spcBef>
              <a:spcAft>
                <a:spcPts val="0"/>
              </a:spcAft>
              <a:buNone/>
            </a:pPr>
            <a:r>
              <a:t/>
            </a:r>
            <a:endParaRPr>
              <a:solidFill>
                <a:srgbClr val="1D407B"/>
              </a:solidFill>
              <a:latin typeface="Calibri"/>
              <a:ea typeface="Calibri"/>
              <a:cs typeface="Calibri"/>
              <a:sym typeface="Calibri"/>
            </a:endParaRPr>
          </a:p>
          <a:p>
            <a:pPr indent="0" lvl="0" marL="0" rtl="0" algn="l">
              <a:spcBef>
                <a:spcPts val="0"/>
              </a:spcBef>
              <a:spcAft>
                <a:spcPts val="0"/>
              </a:spcAft>
              <a:buNone/>
            </a:pPr>
            <a:r>
              <a:rPr lang="en" sz="1800">
                <a:solidFill>
                  <a:srgbClr val="1D407B"/>
                </a:solidFill>
                <a:latin typeface="Calibri"/>
                <a:ea typeface="Calibri"/>
                <a:cs typeface="Calibri"/>
                <a:sym typeface="Calibri"/>
              </a:rPr>
              <a:t>How this works</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On launch day, users receive a user onboarding email</a:t>
            </a:r>
            <a:endParaRPr sz="1800">
              <a:solidFill>
                <a:srgbClr val="1D407B"/>
              </a:solidFill>
              <a:latin typeface="Calibri"/>
              <a:ea typeface="Calibri"/>
              <a:cs typeface="Calibri"/>
              <a:sym typeface="Calibri"/>
            </a:endParaRPr>
          </a:p>
          <a:p>
            <a:pPr indent="-342900" lvl="1" marL="9144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Email will include a “claim account” URL (provided by Ingenuity)</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Users click on the “claim account” URL</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Users are then navigated through the claim account process</a:t>
            </a:r>
            <a:endParaRPr sz="1800">
              <a:solidFill>
                <a:srgbClr val="1D407B"/>
              </a:solidFill>
              <a:latin typeface="Calibri"/>
              <a:ea typeface="Calibri"/>
              <a:cs typeface="Calibri"/>
              <a:sym typeface="Calibri"/>
            </a:endParaRPr>
          </a:p>
          <a:p>
            <a:pPr indent="-342900" lvl="0" marL="4572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Once they have a password, users will be directed to sign in to their accounts</a:t>
            </a:r>
            <a:endParaRPr sz="1800">
              <a:solidFill>
                <a:srgbClr val="1D407B"/>
              </a:solidFill>
              <a:latin typeface="Calibri"/>
              <a:ea typeface="Calibri"/>
              <a:cs typeface="Calibri"/>
              <a:sym typeface="Calibri"/>
            </a:endParaRPr>
          </a:p>
          <a:p>
            <a:pPr indent="-342900" lvl="1" marL="914400" rtl="0" algn="l">
              <a:spcBef>
                <a:spcPts val="0"/>
              </a:spcBef>
              <a:spcAft>
                <a:spcPts val="0"/>
              </a:spcAft>
              <a:buClr>
                <a:srgbClr val="1D407B"/>
              </a:buClr>
              <a:buSzPts val="1800"/>
              <a:buFont typeface="Calibri"/>
              <a:buChar char="○"/>
            </a:pPr>
            <a:r>
              <a:rPr lang="en" sz="1800">
                <a:solidFill>
                  <a:srgbClr val="1D407B"/>
                </a:solidFill>
                <a:latin typeface="Calibri"/>
                <a:ea typeface="Calibri"/>
                <a:cs typeface="Calibri"/>
                <a:sym typeface="Calibri"/>
              </a:rPr>
              <a:t>When signing in, users must select their school or organization from the dropdown</a:t>
            </a:r>
            <a:endParaRPr sz="1800">
              <a:solidFill>
                <a:srgbClr val="1D407B"/>
              </a:solidFill>
              <a:latin typeface="Calibri"/>
              <a:ea typeface="Calibri"/>
              <a:cs typeface="Calibri"/>
              <a:sym typeface="Calibri"/>
            </a:endParaRPr>
          </a:p>
        </p:txBody>
      </p:sp>
      <p:pic>
        <p:nvPicPr>
          <p:cNvPr id="149" name="Google Shape;149;p30"/>
          <p:cNvPicPr preferRelativeResize="0"/>
          <p:nvPr/>
        </p:nvPicPr>
        <p:blipFill>
          <a:blip r:embed="rId3">
            <a:alphaModFix/>
          </a:blip>
          <a:stretch>
            <a:fillRect/>
          </a:stretch>
        </p:blipFill>
        <p:spPr>
          <a:xfrm>
            <a:off x="7150802" y="202975"/>
            <a:ext cx="1831800" cy="494500"/>
          </a:xfrm>
          <a:prstGeom prst="rect">
            <a:avLst/>
          </a:prstGeom>
          <a:noFill/>
          <a:ln>
            <a:noFill/>
          </a:ln>
        </p:spPr>
      </p:pic>
      <p:cxnSp>
        <p:nvCxnSpPr>
          <p:cNvPr id="150" name="Google Shape;150;p30"/>
          <p:cNvCxnSpPr/>
          <p:nvPr/>
        </p:nvCxnSpPr>
        <p:spPr>
          <a:xfrm>
            <a:off x="207825" y="721025"/>
            <a:ext cx="5248500" cy="12300"/>
          </a:xfrm>
          <a:prstGeom prst="straightConnector1">
            <a:avLst/>
          </a:prstGeom>
          <a:noFill/>
          <a:ln cap="flat" cmpd="sng" w="19050">
            <a:solidFill>
              <a:srgbClr val="0097A7"/>
            </a:solidFill>
            <a:prstDash val="lgDash"/>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pic>
        <p:nvPicPr>
          <p:cNvPr id="155" name="Google Shape;155;p31"/>
          <p:cNvPicPr preferRelativeResize="0"/>
          <p:nvPr/>
        </p:nvPicPr>
        <p:blipFill>
          <a:blip r:embed="rId3">
            <a:alphaModFix/>
          </a:blip>
          <a:stretch>
            <a:fillRect/>
          </a:stretch>
        </p:blipFill>
        <p:spPr>
          <a:xfrm>
            <a:off x="137688" y="135350"/>
            <a:ext cx="8868625" cy="4872801"/>
          </a:xfrm>
          <a:prstGeom prst="rect">
            <a:avLst/>
          </a:prstGeom>
          <a:noFill/>
          <a:ln cap="flat" cmpd="sng" w="9525">
            <a:solidFill>
              <a:srgbClr val="666666"/>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pic>
        <p:nvPicPr>
          <p:cNvPr id="160" name="Google Shape;160;p32"/>
          <p:cNvPicPr preferRelativeResize="0"/>
          <p:nvPr/>
        </p:nvPicPr>
        <p:blipFill>
          <a:blip r:embed="rId3">
            <a:alphaModFix/>
          </a:blip>
          <a:stretch>
            <a:fillRect/>
          </a:stretch>
        </p:blipFill>
        <p:spPr>
          <a:xfrm>
            <a:off x="152400" y="152400"/>
            <a:ext cx="8778171" cy="4838699"/>
          </a:xfrm>
          <a:prstGeom prst="rect">
            <a:avLst/>
          </a:prstGeom>
          <a:noFill/>
          <a:ln cap="flat" cmpd="sng" w="9525">
            <a:solidFill>
              <a:srgbClr val="666666"/>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pic>
        <p:nvPicPr>
          <p:cNvPr id="165" name="Google Shape;165;p33"/>
          <p:cNvPicPr preferRelativeResize="0"/>
          <p:nvPr/>
        </p:nvPicPr>
        <p:blipFill>
          <a:blip r:embed="rId3">
            <a:alphaModFix/>
          </a:blip>
          <a:stretch>
            <a:fillRect/>
          </a:stretch>
        </p:blipFill>
        <p:spPr>
          <a:xfrm>
            <a:off x="152400" y="152400"/>
            <a:ext cx="8777035" cy="4838701"/>
          </a:xfrm>
          <a:prstGeom prst="rect">
            <a:avLst/>
          </a:prstGeom>
          <a:noFill/>
          <a:ln cap="flat" cmpd="sng" w="9525">
            <a:solidFill>
              <a:srgbClr val="666666"/>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grpSp>
        <p:nvGrpSpPr>
          <p:cNvPr id="170" name="Google Shape;170;p34"/>
          <p:cNvGrpSpPr/>
          <p:nvPr/>
        </p:nvGrpSpPr>
        <p:grpSpPr>
          <a:xfrm>
            <a:off x="152400" y="152400"/>
            <a:ext cx="8777035" cy="4838701"/>
            <a:chOff x="152400" y="152400"/>
            <a:chExt cx="8777035" cy="4838701"/>
          </a:xfrm>
        </p:grpSpPr>
        <p:pic>
          <p:nvPicPr>
            <p:cNvPr id="171" name="Google Shape;171;p34"/>
            <p:cNvPicPr preferRelativeResize="0"/>
            <p:nvPr/>
          </p:nvPicPr>
          <p:blipFill>
            <a:blip r:embed="rId3">
              <a:alphaModFix/>
            </a:blip>
            <a:stretch>
              <a:fillRect/>
            </a:stretch>
          </p:blipFill>
          <p:spPr>
            <a:xfrm>
              <a:off x="152400" y="152400"/>
              <a:ext cx="8777035" cy="4838701"/>
            </a:xfrm>
            <a:prstGeom prst="rect">
              <a:avLst/>
            </a:prstGeom>
            <a:noFill/>
            <a:ln cap="flat" cmpd="sng" w="9525">
              <a:solidFill>
                <a:srgbClr val="666666"/>
              </a:solidFill>
              <a:prstDash val="solid"/>
              <a:round/>
              <a:headEnd len="sm" w="sm" type="none"/>
              <a:tailEnd len="sm" w="sm" type="none"/>
            </a:ln>
          </p:spPr>
        </p:pic>
        <p:pic>
          <p:nvPicPr>
            <p:cNvPr id="172" name="Google Shape;172;p34"/>
            <p:cNvPicPr preferRelativeResize="0"/>
            <p:nvPr/>
          </p:nvPicPr>
          <p:blipFill rotWithShape="1">
            <a:blip r:embed="rId4">
              <a:alphaModFix/>
            </a:blip>
            <a:srcRect b="0" l="5107" r="5758" t="0"/>
            <a:stretch/>
          </p:blipFill>
          <p:spPr>
            <a:xfrm>
              <a:off x="5088375" y="820362"/>
              <a:ext cx="3744825" cy="3502774"/>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pic>
        <p:nvPicPr>
          <p:cNvPr id="177" name="Google Shape;177;p35"/>
          <p:cNvPicPr preferRelativeResize="0"/>
          <p:nvPr/>
        </p:nvPicPr>
        <p:blipFill>
          <a:blip r:embed="rId3">
            <a:alphaModFix/>
          </a:blip>
          <a:stretch>
            <a:fillRect/>
          </a:stretch>
        </p:blipFill>
        <p:spPr>
          <a:xfrm>
            <a:off x="239700" y="152400"/>
            <a:ext cx="8632287" cy="4838700"/>
          </a:xfrm>
          <a:prstGeom prst="rect">
            <a:avLst/>
          </a:prstGeom>
          <a:noFill/>
          <a:ln cap="flat" cmpd="sng" w="9525">
            <a:solidFill>
              <a:srgbClr val="666666"/>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